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Lst>
  <p:notesMasterIdLst>
    <p:notesMasterId r:id="rId4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Lst>
  <p:sldSz cx="9144000" cy="5143500" type="screen16x9"/>
  <p:notesSz cx="6858000" cy="9144000"/>
  <p:embeddedFontLst>
    <p:embeddedFont>
      <p:font typeface="Century Gothic" panose="020B0502020202020204" pitchFamily="34" charset="0"/>
      <p:regular r:id="rId42"/>
      <p:bold r:id="rId43"/>
      <p:italic r:id="rId44"/>
      <p:boldItalic r:id="rId45"/>
    </p:embeddedFont>
    <p:embeddedFont>
      <p:font typeface="Lato" panose="020F0502020204030203" pitchFamily="34" charset="0"/>
      <p:regular r:id="rId46"/>
      <p:bold r:id="rId47"/>
      <p:italic r:id="rId48"/>
      <p:boldItalic r:id="rId49"/>
    </p:embeddedFont>
    <p:embeddedFont>
      <p:font typeface="Playfair Display" panose="00000500000000000000" pitchFamily="2" charset="0"/>
      <p:regular r:id="rId50"/>
      <p:bold r:id="rId51"/>
      <p:italic r:id="rId52"/>
      <p:boldItalic r:id="rId53"/>
    </p:embeddedFont>
    <p:embeddedFont>
      <p:font typeface="Proxima Nova" panose="020B0604020202020204" charset="0"/>
      <p:regular r:id="rId54"/>
      <p:bold r:id="rId55"/>
      <p:italic r:id="rId56"/>
      <p:boldItalic r:id="rId57"/>
    </p:embeddedFont>
    <p:embeddedFont>
      <p:font typeface="Roboto" panose="02000000000000000000" pitchFamily="2" charset="0"/>
      <p:regular r:id="rId58"/>
      <p:bold r:id="rId59"/>
      <p:italic r:id="rId60"/>
      <p:boldItalic r:id="rId61"/>
    </p:embeddedFont>
    <p:embeddedFont>
      <p:font typeface="Source Code Pro" panose="020B0509030403020204" pitchFamily="49"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020"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63" Type="http://schemas.openxmlformats.org/officeDocument/2006/relationships/font" Target="fonts/font22.fntdata"/><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8.fntdata"/><Relationship Id="rId57" Type="http://schemas.openxmlformats.org/officeDocument/2006/relationships/font" Target="fonts/font16.fntdata"/><Relationship Id="rId61" Type="http://schemas.openxmlformats.org/officeDocument/2006/relationships/font" Target="fonts/font2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font" Target="fonts/font2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font" Target="fonts/font23.fntdata"/><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0.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59" Type="http://schemas.openxmlformats.org/officeDocument/2006/relationships/font" Target="fonts/font18.fntdata"/><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Introduce ourselves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4e76b100dc_1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4e76b100dc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4e76b100d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4e76b100d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6c487319c0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6c487319c0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Stephen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6c662c3900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6c662c3900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Sephen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af068f5fbd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af068f5fbd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af068f5fbd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af068f5fbd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Seaver</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6c487319c0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6c487319c0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Kathleen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6c487319c0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6c487319c0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Kathleen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6c487319c0_0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6c487319c0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Stephen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6c487319c0_0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6c487319c0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Both of us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c487319c0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c487319c0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Stephen-28% minority</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6c487319c0_2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6c487319c0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Stephen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6c487319c0_2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6c487319c0_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Stephen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6c487319c0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6c487319c0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Both of us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6c487319c0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6c487319c0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Both of us -- talk about Covid</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6c487319c0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6c487319c0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6ab98bba1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6ab98bba1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6ab98bba17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36ab98bba17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36ab98bba17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36ab98bba1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Behaviors must be chronic and ongoing.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6ab98bba17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36ab98bba1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Behaviors must be chronic and ongoing (pattern). There is an identifiable selection on all IEPs that ask if the behaviors are impacting the learning of the student or other students.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36ab98bba17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36ab98bba1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are trying to identify the skill deficit!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4e76b100dc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4e76b100d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36ab98bba17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36ab98bba1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6ab98bba17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36ab98bba17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BIP is a contract between staff members where they formally commit to taking action steps to prevent challenging behaviors by identifying triggers, modifying the environment to de-escalate or prevent behaviors, and teach replacement behaviors.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6ab98bba17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36ab98bba17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6ab98bba17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36ab98bba1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36ab98bba17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36ab98bba17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36ab98bba17_0_1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0" name="Google Shape;380;g36ab98bba17_0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36ab98bba17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36ab98bba17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6c487319c0_1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6c487319c0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4e76b100dc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4e76b100dc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4e76b100dc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4e76b100dc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4e76b100dc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4e76b100dc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4e76b100dc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4e76b100dc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4e76b100dc_1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4e76b100dc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4e76b100dc_1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4e76b100dc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628650" y="273847"/>
            <a:ext cx="7886700" cy="994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13"/>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600"/>
              </a:spcBef>
              <a:spcAft>
                <a:spcPts val="0"/>
              </a:spcAft>
              <a:buSzPts val="1400"/>
              <a:buChar char="•"/>
              <a:defRPr/>
            </a:lvl1pPr>
            <a:lvl2pPr marL="914400" lvl="1" indent="-317500" algn="l">
              <a:lnSpc>
                <a:spcPct val="90000"/>
              </a:lnSpc>
              <a:spcBef>
                <a:spcPts val="300"/>
              </a:spcBef>
              <a:spcAft>
                <a:spcPts val="0"/>
              </a:spcAft>
              <a:buSzPts val="1400"/>
              <a:buChar char="•"/>
              <a:defRPr/>
            </a:lvl2pPr>
            <a:lvl3pPr marL="1371600" lvl="2" indent="-317500" algn="l">
              <a:lnSpc>
                <a:spcPct val="90000"/>
              </a:lnSpc>
              <a:spcBef>
                <a:spcPts val="300"/>
              </a:spcBef>
              <a:spcAft>
                <a:spcPts val="0"/>
              </a:spcAft>
              <a:buSzPts val="1400"/>
              <a:buChar char="•"/>
              <a:defRPr/>
            </a:lvl3pPr>
            <a:lvl4pPr marL="1828800" lvl="3" indent="-317500" algn="l">
              <a:lnSpc>
                <a:spcPct val="90000"/>
              </a:lnSpc>
              <a:spcBef>
                <a:spcPts val="300"/>
              </a:spcBef>
              <a:spcAft>
                <a:spcPts val="0"/>
              </a:spcAft>
              <a:buSzPts val="1400"/>
              <a:buChar char="•"/>
              <a:defRPr/>
            </a:lvl4pPr>
            <a:lvl5pPr marL="2286000" lvl="4" indent="-317500" algn="l">
              <a:lnSpc>
                <a:spcPct val="90000"/>
              </a:lnSpc>
              <a:spcBef>
                <a:spcPts val="300"/>
              </a:spcBef>
              <a:spcAft>
                <a:spcPts val="0"/>
              </a:spcAft>
              <a:buClr>
                <a:schemeClr val="dk2"/>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58" name="Google Shape;58;p13"/>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600"/>
              </a:spcBef>
              <a:spcAft>
                <a:spcPts val="0"/>
              </a:spcAft>
              <a:buSzPts val="1400"/>
              <a:buChar char="•"/>
              <a:defRPr/>
            </a:lvl1pPr>
            <a:lvl2pPr marL="914400" lvl="1" indent="-317500" algn="l">
              <a:lnSpc>
                <a:spcPct val="90000"/>
              </a:lnSpc>
              <a:spcBef>
                <a:spcPts val="300"/>
              </a:spcBef>
              <a:spcAft>
                <a:spcPts val="0"/>
              </a:spcAft>
              <a:buSzPts val="1400"/>
              <a:buChar char="•"/>
              <a:defRPr/>
            </a:lvl2pPr>
            <a:lvl3pPr marL="1371600" lvl="2" indent="-317500" algn="l">
              <a:lnSpc>
                <a:spcPct val="90000"/>
              </a:lnSpc>
              <a:spcBef>
                <a:spcPts val="300"/>
              </a:spcBef>
              <a:spcAft>
                <a:spcPts val="0"/>
              </a:spcAft>
              <a:buSzPts val="1400"/>
              <a:buChar char="•"/>
              <a:defRPr/>
            </a:lvl3pPr>
            <a:lvl4pPr marL="1828800" lvl="3" indent="-317500" algn="l">
              <a:lnSpc>
                <a:spcPct val="90000"/>
              </a:lnSpc>
              <a:spcBef>
                <a:spcPts val="300"/>
              </a:spcBef>
              <a:spcAft>
                <a:spcPts val="0"/>
              </a:spcAft>
              <a:buSzPts val="1400"/>
              <a:buChar char="•"/>
              <a:defRPr/>
            </a:lvl4pPr>
            <a:lvl5pPr marL="2286000" lvl="4" indent="-317500" algn="l">
              <a:lnSpc>
                <a:spcPct val="90000"/>
              </a:lnSpc>
              <a:spcBef>
                <a:spcPts val="300"/>
              </a:spcBef>
              <a:spcAft>
                <a:spcPts val="0"/>
              </a:spcAft>
              <a:buClr>
                <a:schemeClr val="dk2"/>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59" name="Google Shape;59;p13" descr="Logo&#10;&#10;Description automatically generated"/>
          <p:cNvPicPr preferRelativeResize="0"/>
          <p:nvPr/>
        </p:nvPicPr>
        <p:blipFill rotWithShape="1">
          <a:blip r:embed="rId2">
            <a:alphaModFix/>
          </a:blip>
          <a:srcRect/>
          <a:stretch/>
        </p:blipFill>
        <p:spPr>
          <a:xfrm>
            <a:off x="1092821" y="4754377"/>
            <a:ext cx="423746" cy="316894"/>
          </a:xfrm>
          <a:prstGeom prst="rect">
            <a:avLst/>
          </a:prstGeom>
          <a:noFill/>
          <a:ln>
            <a:noFill/>
          </a:ln>
        </p:spPr>
      </p:pic>
      <p:pic>
        <p:nvPicPr>
          <p:cNvPr id="60" name="Google Shape;60;p13" descr="A picture containing text, sign&#10;&#10;Description automatically generated"/>
          <p:cNvPicPr preferRelativeResize="0"/>
          <p:nvPr/>
        </p:nvPicPr>
        <p:blipFill rotWithShape="1">
          <a:blip r:embed="rId3">
            <a:alphaModFix/>
          </a:blip>
          <a:srcRect/>
          <a:stretch/>
        </p:blipFill>
        <p:spPr>
          <a:xfrm>
            <a:off x="8593408" y="4482674"/>
            <a:ext cx="467034" cy="3502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5"/>
        <p:cNvGrpSpPr/>
        <p:nvPr/>
      </p:nvGrpSpPr>
      <p:grpSpPr>
        <a:xfrm>
          <a:off x="0" y="0"/>
          <a:ext cx="0" cy="0"/>
          <a:chOff x="0" y="0"/>
          <a:chExt cx="0" cy="0"/>
        </a:xfrm>
      </p:grpSpPr>
      <p:sp>
        <p:nvSpPr>
          <p:cNvPr id="66" name="Google Shape;66;p15"/>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5"/>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rtl="0">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rtl="0">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rtl="0">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rtl="0">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rtl="0">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rtl="0">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rtl="0">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rtl="0">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69" name="Google Shape;69;p15"/>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rtl="0">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rtl="0">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rtl="0">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rtl="0">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rtl="0">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rtl="0">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rtl="0">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rtl="0">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70" name="Google Shape;70;p1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73" name="Google Shape;73;p1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4"/>
        <p:cNvGrpSpPr/>
        <p:nvPr/>
      </p:nvGrpSpPr>
      <p:grpSpPr>
        <a:xfrm>
          <a:off x="0" y="0"/>
          <a:ext cx="0" cy="0"/>
          <a:chOff x="0" y="0"/>
          <a:chExt cx="0" cy="0"/>
        </a:xfrm>
      </p:grpSpPr>
      <p:sp>
        <p:nvSpPr>
          <p:cNvPr id="75" name="Google Shape;75;p17"/>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7" name="Google Shape;77;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8" name="Google Shape;78;p1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81" name="Google Shape;81;p1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2" name="Google Shape;82;p1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3" name="Google Shape;83;p1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86" name="Google Shape;86;p1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7"/>
        <p:cNvGrpSpPr/>
        <p:nvPr/>
      </p:nvGrpSpPr>
      <p:grpSpPr>
        <a:xfrm>
          <a:off x="0" y="0"/>
          <a:ext cx="0" cy="0"/>
          <a:chOff x="0" y="0"/>
          <a:chExt cx="0" cy="0"/>
        </a:xfrm>
      </p:grpSpPr>
      <p:sp>
        <p:nvSpPr>
          <p:cNvPr id="88" name="Google Shape;88;p2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 name="Google Shape;89;p20"/>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0" name="Google Shape;90;p2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91"/>
        <p:cNvGrpSpPr/>
        <p:nvPr/>
      </p:nvGrpSpPr>
      <p:grpSpPr>
        <a:xfrm>
          <a:off x="0" y="0"/>
          <a:ext cx="0" cy="0"/>
          <a:chOff x="0" y="0"/>
          <a:chExt cx="0" cy="0"/>
        </a:xfrm>
      </p:grpSpPr>
      <p:sp>
        <p:nvSpPr>
          <p:cNvPr id="92" name="Google Shape;92;p21"/>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rt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93" name="Google Shape;93;p2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4"/>
        <p:cNvGrpSpPr/>
        <p:nvPr/>
      </p:nvGrpSpPr>
      <p:grpSpPr>
        <a:xfrm>
          <a:off x="0" y="0"/>
          <a:ext cx="0" cy="0"/>
          <a:chOff x="0" y="0"/>
          <a:chExt cx="0" cy="0"/>
        </a:xfrm>
      </p:grpSpPr>
      <p:sp>
        <p:nvSpPr>
          <p:cNvPr id="95" name="Google Shape;95;p22"/>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6" name="Google Shape;96;p22"/>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97" name="Google Shape;97;p22"/>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8" name="Google Shape;98;p22"/>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9" name="Google Shape;99;p22"/>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00" name="Google Shape;100;p2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1"/>
        <p:cNvGrpSpPr/>
        <p:nvPr/>
      </p:nvGrpSpPr>
      <p:grpSpPr>
        <a:xfrm>
          <a:off x="0" y="0"/>
          <a:ext cx="0" cy="0"/>
          <a:chOff x="0" y="0"/>
          <a:chExt cx="0" cy="0"/>
        </a:xfrm>
      </p:grpSpPr>
      <p:sp>
        <p:nvSpPr>
          <p:cNvPr id="102" name="Google Shape;102;p23"/>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103" name="Google Shape;103;p2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4"/>
        <p:cNvGrpSpPr/>
        <p:nvPr/>
      </p:nvGrpSpPr>
      <p:grpSpPr>
        <a:xfrm>
          <a:off x="0" y="0"/>
          <a:ext cx="0" cy="0"/>
          <a:chOff x="0" y="0"/>
          <a:chExt cx="0" cy="0"/>
        </a:xfrm>
      </p:grpSpPr>
      <p:sp>
        <p:nvSpPr>
          <p:cNvPr id="105" name="Google Shape;105;p2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4"/>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0000"/>
              <a:buFont typeface="Lato"/>
              <a:buNone/>
              <a:defRPr sz="10000">
                <a:latin typeface="Lato"/>
                <a:ea typeface="Lato"/>
                <a:cs typeface="Lato"/>
                <a:sym typeface="Lato"/>
              </a:defRPr>
            </a:lvl1pPr>
            <a:lvl2pPr lvl="1" algn="ctr" rtl="0">
              <a:spcBef>
                <a:spcPts val="0"/>
              </a:spcBef>
              <a:spcAft>
                <a:spcPts val="0"/>
              </a:spcAft>
              <a:buSzPts val="10000"/>
              <a:buFont typeface="Lato"/>
              <a:buNone/>
              <a:defRPr sz="10000">
                <a:latin typeface="Lato"/>
                <a:ea typeface="Lato"/>
                <a:cs typeface="Lato"/>
                <a:sym typeface="Lato"/>
              </a:defRPr>
            </a:lvl2pPr>
            <a:lvl3pPr lvl="2" algn="ctr" rtl="0">
              <a:spcBef>
                <a:spcPts val="0"/>
              </a:spcBef>
              <a:spcAft>
                <a:spcPts val="0"/>
              </a:spcAft>
              <a:buSzPts val="10000"/>
              <a:buFont typeface="Lato"/>
              <a:buNone/>
              <a:defRPr sz="10000">
                <a:latin typeface="Lato"/>
                <a:ea typeface="Lato"/>
                <a:cs typeface="Lato"/>
                <a:sym typeface="Lato"/>
              </a:defRPr>
            </a:lvl3pPr>
            <a:lvl4pPr lvl="3" algn="ctr" rtl="0">
              <a:spcBef>
                <a:spcPts val="0"/>
              </a:spcBef>
              <a:spcAft>
                <a:spcPts val="0"/>
              </a:spcAft>
              <a:buSzPts val="10000"/>
              <a:buFont typeface="Lato"/>
              <a:buNone/>
              <a:defRPr sz="10000">
                <a:latin typeface="Lato"/>
                <a:ea typeface="Lato"/>
                <a:cs typeface="Lato"/>
                <a:sym typeface="Lato"/>
              </a:defRPr>
            </a:lvl4pPr>
            <a:lvl5pPr lvl="4" algn="ctr" rtl="0">
              <a:spcBef>
                <a:spcPts val="0"/>
              </a:spcBef>
              <a:spcAft>
                <a:spcPts val="0"/>
              </a:spcAft>
              <a:buSzPts val="10000"/>
              <a:buFont typeface="Lato"/>
              <a:buNone/>
              <a:defRPr sz="10000">
                <a:latin typeface="Lato"/>
                <a:ea typeface="Lato"/>
                <a:cs typeface="Lato"/>
                <a:sym typeface="Lato"/>
              </a:defRPr>
            </a:lvl5pPr>
            <a:lvl6pPr lvl="5" algn="ctr" rtl="0">
              <a:spcBef>
                <a:spcPts val="0"/>
              </a:spcBef>
              <a:spcAft>
                <a:spcPts val="0"/>
              </a:spcAft>
              <a:buSzPts val="10000"/>
              <a:buFont typeface="Lato"/>
              <a:buNone/>
              <a:defRPr sz="10000">
                <a:latin typeface="Lato"/>
                <a:ea typeface="Lato"/>
                <a:cs typeface="Lato"/>
                <a:sym typeface="Lato"/>
              </a:defRPr>
            </a:lvl6pPr>
            <a:lvl7pPr lvl="6" algn="ctr" rtl="0">
              <a:spcBef>
                <a:spcPts val="0"/>
              </a:spcBef>
              <a:spcAft>
                <a:spcPts val="0"/>
              </a:spcAft>
              <a:buSzPts val="10000"/>
              <a:buFont typeface="Lato"/>
              <a:buNone/>
              <a:defRPr sz="10000">
                <a:latin typeface="Lato"/>
                <a:ea typeface="Lato"/>
                <a:cs typeface="Lato"/>
                <a:sym typeface="Lato"/>
              </a:defRPr>
            </a:lvl7pPr>
            <a:lvl8pPr lvl="7" algn="ctr" rtl="0">
              <a:spcBef>
                <a:spcPts val="0"/>
              </a:spcBef>
              <a:spcAft>
                <a:spcPts val="0"/>
              </a:spcAft>
              <a:buSzPts val="10000"/>
              <a:buFont typeface="Lato"/>
              <a:buNone/>
              <a:defRPr sz="10000">
                <a:latin typeface="Lato"/>
                <a:ea typeface="Lato"/>
                <a:cs typeface="Lato"/>
                <a:sym typeface="Lato"/>
              </a:defRPr>
            </a:lvl8pPr>
            <a:lvl9pPr lvl="8" algn="ctr" rtl="0">
              <a:spcBef>
                <a:spcPts val="0"/>
              </a:spcBef>
              <a:spcAft>
                <a:spcPts val="0"/>
              </a:spcAft>
              <a:buSzPts val="10000"/>
              <a:buFont typeface="Lato"/>
              <a:buNone/>
              <a:defRPr sz="10000">
                <a:latin typeface="Lato"/>
                <a:ea typeface="Lato"/>
                <a:cs typeface="Lato"/>
                <a:sym typeface="Lato"/>
              </a:defRPr>
            </a:lvl9pPr>
          </a:lstStyle>
          <a:p>
            <a:r>
              <a:t>xx%</a:t>
            </a:r>
          </a:p>
        </p:txBody>
      </p:sp>
      <p:sp>
        <p:nvSpPr>
          <p:cNvPr id="107" name="Google Shape;107;p24"/>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08" name="Google Shape;108;p2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9"/>
        <p:cNvGrpSpPr/>
        <p:nvPr/>
      </p:nvGrpSpPr>
      <p:grpSpPr>
        <a:xfrm>
          <a:off x="0" y="0"/>
          <a:ext cx="0" cy="0"/>
          <a:chOff x="0" y="0"/>
          <a:chExt cx="0" cy="0"/>
        </a:xfrm>
      </p:grpSpPr>
      <p:sp>
        <p:nvSpPr>
          <p:cNvPr id="110" name="Google Shape;110;p2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1"/>
        <p:cNvGrpSpPr/>
        <p:nvPr/>
      </p:nvGrpSpPr>
      <p:grpSpPr>
        <a:xfrm>
          <a:off x="0" y="0"/>
          <a:ext cx="0" cy="0"/>
          <a:chOff x="0" y="0"/>
          <a:chExt cx="0" cy="0"/>
        </a:xfrm>
      </p:grpSpPr>
      <p:sp>
        <p:nvSpPr>
          <p:cNvPr id="112" name="Google Shape;112;p26"/>
          <p:cNvSpPr txBox="1">
            <a:spLocks noGrp="1"/>
          </p:cNvSpPr>
          <p:nvPr>
            <p:ph type="title"/>
          </p:nvPr>
        </p:nvSpPr>
        <p:spPr>
          <a:xfrm>
            <a:off x="457200" y="205978"/>
            <a:ext cx="8229600" cy="857400"/>
          </a:xfrm>
          <a:prstGeom prst="rect">
            <a:avLst/>
          </a:prstGeom>
          <a:noFill/>
          <a:ln>
            <a:noFill/>
          </a:ln>
        </p:spPr>
        <p:txBody>
          <a:bodyPr spcFirstLastPara="1" wrap="square" lIns="68575" tIns="34275" rIns="68575" bIns="34275" anchor="ctr" anchorCtr="0">
            <a:normAutofit/>
          </a:bodyPr>
          <a:lstStyle>
            <a:lvl1pPr lvl="0" algn="ctr" rtl="0">
              <a:spcBef>
                <a:spcPts val="0"/>
              </a:spcBef>
              <a:spcAft>
                <a:spcPts val="0"/>
              </a:spcAft>
              <a:buClr>
                <a:srgbClr val="08081E"/>
              </a:buClr>
              <a:buSzPts val="14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13" name="Google Shape;113;p26"/>
          <p:cNvSpPr txBox="1">
            <a:spLocks noGrp="1"/>
          </p:cNvSpPr>
          <p:nvPr>
            <p:ph type="body" idx="1"/>
          </p:nvPr>
        </p:nvSpPr>
        <p:spPr>
          <a:xfrm>
            <a:off x="457200" y="1200151"/>
            <a:ext cx="8229600" cy="3394500"/>
          </a:xfrm>
          <a:prstGeom prst="rect">
            <a:avLst/>
          </a:prstGeom>
          <a:noFill/>
          <a:ln>
            <a:noFill/>
          </a:ln>
        </p:spPr>
        <p:txBody>
          <a:bodyPr spcFirstLastPara="1" wrap="square" lIns="68575" tIns="34275" rIns="68575" bIns="34275" anchor="t" anchorCtr="0">
            <a:normAutofit/>
          </a:bodyPr>
          <a:lstStyle>
            <a:lvl1pPr marL="457200" lvl="0" indent="-317500" algn="l" rtl="0">
              <a:spcBef>
                <a:spcPts val="300"/>
              </a:spcBef>
              <a:spcAft>
                <a:spcPts val="0"/>
              </a:spcAft>
              <a:buClr>
                <a:schemeClr val="dk1"/>
              </a:buClr>
              <a:buSzPts val="1400"/>
              <a:buChar char="●"/>
              <a:defRPr/>
            </a:lvl1pPr>
            <a:lvl2pPr marL="914400" lvl="1" indent="-317500" algn="l" rtl="0">
              <a:spcBef>
                <a:spcPts val="1200"/>
              </a:spcBef>
              <a:spcAft>
                <a:spcPts val="0"/>
              </a:spcAft>
              <a:buClr>
                <a:srgbClr val="08081E"/>
              </a:buClr>
              <a:buSzPts val="1400"/>
              <a:buChar char="○"/>
              <a:defRPr/>
            </a:lvl2pPr>
            <a:lvl3pPr marL="1371600" lvl="2" indent="-317500" algn="l" rtl="0">
              <a:spcBef>
                <a:spcPts val="1200"/>
              </a:spcBef>
              <a:spcAft>
                <a:spcPts val="0"/>
              </a:spcAft>
              <a:buClr>
                <a:schemeClr val="dk1"/>
              </a:buClr>
              <a:buSzPts val="1400"/>
              <a:buChar char="■"/>
              <a:defRPr/>
            </a:lvl3pPr>
            <a:lvl4pPr marL="1828800" lvl="3" indent="-317500" algn="l" rtl="0">
              <a:spcBef>
                <a:spcPts val="1200"/>
              </a:spcBef>
              <a:spcAft>
                <a:spcPts val="0"/>
              </a:spcAft>
              <a:buClr>
                <a:schemeClr val="dk1"/>
              </a:buClr>
              <a:buSzPts val="1400"/>
              <a:buChar char="●"/>
              <a:defRPr/>
            </a:lvl4pPr>
            <a:lvl5pPr marL="2286000" lvl="4" indent="-317500" algn="l" rtl="0">
              <a:spcBef>
                <a:spcPts val="1200"/>
              </a:spcBef>
              <a:spcAft>
                <a:spcPts val="0"/>
              </a:spcAft>
              <a:buClr>
                <a:schemeClr val="dk1"/>
              </a:buClr>
              <a:buSzPts val="1400"/>
              <a:buChar char="○"/>
              <a:defRPr/>
            </a:lvl5pPr>
            <a:lvl6pPr marL="2743200" lvl="5" indent="-317500" algn="l" rtl="0">
              <a:spcBef>
                <a:spcPts val="1200"/>
              </a:spcBef>
              <a:spcAft>
                <a:spcPts val="0"/>
              </a:spcAft>
              <a:buClr>
                <a:schemeClr val="dk1"/>
              </a:buClr>
              <a:buSzPts val="1400"/>
              <a:buChar char="■"/>
              <a:defRPr/>
            </a:lvl6pPr>
            <a:lvl7pPr marL="3200400" lvl="6" indent="-317500" algn="l" rtl="0">
              <a:spcBef>
                <a:spcPts val="1200"/>
              </a:spcBef>
              <a:spcAft>
                <a:spcPts val="0"/>
              </a:spcAft>
              <a:buClr>
                <a:schemeClr val="dk1"/>
              </a:buClr>
              <a:buSzPts val="1400"/>
              <a:buChar char="●"/>
              <a:defRPr/>
            </a:lvl7pPr>
            <a:lvl8pPr marL="3657600" lvl="7" indent="-317500" algn="l" rtl="0">
              <a:spcBef>
                <a:spcPts val="1200"/>
              </a:spcBef>
              <a:spcAft>
                <a:spcPts val="0"/>
              </a:spcAft>
              <a:buClr>
                <a:schemeClr val="dk1"/>
              </a:buClr>
              <a:buSzPts val="1400"/>
              <a:buChar char="○"/>
              <a:defRPr/>
            </a:lvl8pPr>
            <a:lvl9pPr marL="4114800" lvl="8" indent="-317500" algn="l" rtl="0">
              <a:spcBef>
                <a:spcPts val="1200"/>
              </a:spcBef>
              <a:spcAft>
                <a:spcPts val="1200"/>
              </a:spcAft>
              <a:buClr>
                <a:schemeClr val="dk1"/>
              </a:buClr>
              <a:buSzPts val="1400"/>
              <a:buChar char="■"/>
              <a:defRPr/>
            </a:lvl9pPr>
          </a:lstStyle>
          <a:p>
            <a:endParaRPr/>
          </a:p>
        </p:txBody>
      </p:sp>
      <p:sp>
        <p:nvSpPr>
          <p:cNvPr id="114" name="Google Shape;114;p26"/>
          <p:cNvSpPr txBox="1">
            <a:spLocks noGrp="1"/>
          </p:cNvSpPr>
          <p:nvPr>
            <p:ph type="dt" idx="10"/>
          </p:nvPr>
        </p:nvSpPr>
        <p:spPr>
          <a:xfrm>
            <a:off x="457200" y="4767263"/>
            <a:ext cx="21336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15" name="Google Shape;115;p26"/>
          <p:cNvSpPr txBox="1">
            <a:spLocks noGrp="1"/>
          </p:cNvSpPr>
          <p:nvPr>
            <p:ph type="ftr" idx="11"/>
          </p:nvPr>
        </p:nvSpPr>
        <p:spPr>
          <a:xfrm>
            <a:off x="3124200" y="4767263"/>
            <a:ext cx="28956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16" name="Google Shape;116;p26"/>
          <p:cNvSpPr txBox="1">
            <a:spLocks noGrp="1"/>
          </p:cNvSpPr>
          <p:nvPr>
            <p:ph type="sldNum" idx="12"/>
          </p:nvPr>
        </p:nvSpPr>
        <p:spPr>
          <a:xfrm>
            <a:off x="6553200" y="4767263"/>
            <a:ext cx="21336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Section Header">
  <p:cSld name="SECTION_HEADER_1">
    <p:spTree>
      <p:nvGrpSpPr>
        <p:cNvPr id="1" name="Shape 117"/>
        <p:cNvGrpSpPr/>
        <p:nvPr/>
      </p:nvGrpSpPr>
      <p:grpSpPr>
        <a:xfrm>
          <a:off x="0" y="0"/>
          <a:ext cx="0" cy="0"/>
          <a:chOff x="0" y="0"/>
          <a:chExt cx="0" cy="0"/>
        </a:xfrm>
      </p:grpSpPr>
      <p:sp>
        <p:nvSpPr>
          <p:cNvPr id="118" name="Google Shape;118;p27"/>
          <p:cNvSpPr/>
          <p:nvPr/>
        </p:nvSpPr>
        <p:spPr>
          <a:xfrm>
            <a:off x="0" y="3161538"/>
            <a:ext cx="9144000" cy="1982100"/>
          </a:xfrm>
          <a:prstGeom prst="rect">
            <a:avLst/>
          </a:prstGeom>
          <a:solidFill>
            <a:schemeClr val="lt1">
              <a:alpha val="74900"/>
            </a:scheme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Meiryo"/>
              <a:ea typeface="Meiryo"/>
              <a:cs typeface="Meiryo"/>
              <a:sym typeface="Meiryo"/>
            </a:endParaRPr>
          </a:p>
        </p:txBody>
      </p:sp>
      <p:sp>
        <p:nvSpPr>
          <p:cNvPr id="119" name="Google Shape;119;p27"/>
          <p:cNvSpPr txBox="1">
            <a:spLocks noGrp="1"/>
          </p:cNvSpPr>
          <p:nvPr>
            <p:ph type="title"/>
          </p:nvPr>
        </p:nvSpPr>
        <p:spPr>
          <a:xfrm>
            <a:off x="596487" y="1054713"/>
            <a:ext cx="7945200" cy="1948200"/>
          </a:xfrm>
          <a:prstGeom prst="rect">
            <a:avLst/>
          </a:prstGeom>
          <a:noFill/>
          <a:ln>
            <a:noFill/>
          </a:ln>
        </p:spPr>
        <p:txBody>
          <a:bodyPr spcFirstLastPara="1" wrap="square" lIns="82300" tIns="82300" rIns="82300" bIns="68575" anchor="b" anchorCtr="0">
            <a:normAutofit/>
          </a:bodyPr>
          <a:lstStyle>
            <a:lvl1pPr lvl="0" algn="ctr" rtl="0">
              <a:lnSpc>
                <a:spcPct val="125000"/>
              </a:lnSpc>
              <a:spcBef>
                <a:spcPts val="0"/>
              </a:spcBef>
              <a:spcAft>
                <a:spcPts val="0"/>
              </a:spcAft>
              <a:buClr>
                <a:srgbClr val="3F3F3F"/>
              </a:buClr>
              <a:buSzPts val="3300"/>
              <a:buFont typeface="Meiryo"/>
              <a:buNone/>
              <a:defRPr sz="3300">
                <a:solidFill>
                  <a:srgbClr val="3F3F3F"/>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0" name="Google Shape;120;p27"/>
          <p:cNvSpPr txBox="1">
            <a:spLocks noGrp="1"/>
          </p:cNvSpPr>
          <p:nvPr>
            <p:ph type="body" idx="1"/>
          </p:nvPr>
        </p:nvSpPr>
        <p:spPr>
          <a:xfrm>
            <a:off x="2113734" y="3395892"/>
            <a:ext cx="4919100" cy="1177500"/>
          </a:xfrm>
          <a:prstGeom prst="rect">
            <a:avLst/>
          </a:prstGeom>
          <a:noFill/>
          <a:ln>
            <a:noFill/>
          </a:ln>
        </p:spPr>
        <p:txBody>
          <a:bodyPr spcFirstLastPara="1" wrap="square" lIns="82300" tIns="82300" rIns="82300" bIns="68575" anchor="t" anchorCtr="0">
            <a:normAutofit/>
          </a:bodyPr>
          <a:lstStyle>
            <a:lvl1pPr marL="457200" lvl="0" indent="-228600" algn="ctr" rtl="0">
              <a:lnSpc>
                <a:spcPct val="130000"/>
              </a:lnSpc>
              <a:spcBef>
                <a:spcPts val="0"/>
              </a:spcBef>
              <a:spcAft>
                <a:spcPts val="0"/>
              </a:spcAft>
              <a:buClr>
                <a:srgbClr val="3F3F3F"/>
              </a:buClr>
              <a:buSzPts val="1800"/>
              <a:buNone/>
              <a:defRPr sz="1800" b="0">
                <a:solidFill>
                  <a:srgbClr val="3F3F3F"/>
                </a:solidFill>
              </a:defRPr>
            </a:lvl1pPr>
            <a:lvl2pPr marL="914400" lvl="1" indent="-228600" algn="l" rtl="0">
              <a:lnSpc>
                <a:spcPct val="140000"/>
              </a:lnSpc>
              <a:spcBef>
                <a:spcPts val="1200"/>
              </a:spcBef>
              <a:spcAft>
                <a:spcPts val="0"/>
              </a:spcAft>
              <a:buClr>
                <a:srgbClr val="888888"/>
              </a:buClr>
              <a:buSzPts val="1500"/>
              <a:buNone/>
              <a:defRPr sz="1500">
                <a:solidFill>
                  <a:srgbClr val="888888"/>
                </a:solidFill>
              </a:defRPr>
            </a:lvl2pPr>
            <a:lvl3pPr marL="1371600" lvl="2" indent="-228600" algn="l" rtl="0">
              <a:lnSpc>
                <a:spcPct val="140000"/>
              </a:lnSpc>
              <a:spcBef>
                <a:spcPts val="1200"/>
              </a:spcBef>
              <a:spcAft>
                <a:spcPts val="0"/>
              </a:spcAft>
              <a:buClr>
                <a:srgbClr val="888888"/>
              </a:buClr>
              <a:buSzPts val="1400"/>
              <a:buNone/>
              <a:defRPr sz="1400">
                <a:solidFill>
                  <a:srgbClr val="888888"/>
                </a:solidFill>
              </a:defRPr>
            </a:lvl3pPr>
            <a:lvl4pPr marL="1828800" lvl="3" indent="-228600" algn="l" rtl="0">
              <a:lnSpc>
                <a:spcPct val="140000"/>
              </a:lnSpc>
              <a:spcBef>
                <a:spcPts val="1200"/>
              </a:spcBef>
              <a:spcAft>
                <a:spcPts val="0"/>
              </a:spcAft>
              <a:buClr>
                <a:srgbClr val="888888"/>
              </a:buClr>
              <a:buSzPts val="1200"/>
              <a:buNone/>
              <a:defRPr sz="1200">
                <a:solidFill>
                  <a:srgbClr val="888888"/>
                </a:solidFill>
              </a:defRPr>
            </a:lvl4pPr>
            <a:lvl5pPr marL="2286000" lvl="4" indent="-228600" algn="l" rtl="0">
              <a:lnSpc>
                <a:spcPct val="140000"/>
              </a:lnSpc>
              <a:spcBef>
                <a:spcPts val="1200"/>
              </a:spcBef>
              <a:spcAft>
                <a:spcPts val="0"/>
              </a:spcAft>
              <a:buClr>
                <a:srgbClr val="888888"/>
              </a:buClr>
              <a:buSzPts val="1200"/>
              <a:buNone/>
              <a:defRPr sz="1200">
                <a:solidFill>
                  <a:srgbClr val="888888"/>
                </a:solidFill>
              </a:defRPr>
            </a:lvl5pPr>
            <a:lvl6pPr marL="2743200" lvl="5" indent="-228600" algn="l" rtl="0">
              <a:lnSpc>
                <a:spcPct val="111000"/>
              </a:lnSpc>
              <a:spcBef>
                <a:spcPts val="1200"/>
              </a:spcBef>
              <a:spcAft>
                <a:spcPts val="0"/>
              </a:spcAft>
              <a:buClr>
                <a:srgbClr val="888888"/>
              </a:buClr>
              <a:buSzPts val="1200"/>
              <a:buNone/>
              <a:defRPr sz="1200">
                <a:solidFill>
                  <a:srgbClr val="888888"/>
                </a:solidFill>
              </a:defRPr>
            </a:lvl6pPr>
            <a:lvl7pPr marL="3200400" lvl="6" indent="-228600" algn="l" rtl="0">
              <a:lnSpc>
                <a:spcPct val="111000"/>
              </a:lnSpc>
              <a:spcBef>
                <a:spcPts val="1200"/>
              </a:spcBef>
              <a:spcAft>
                <a:spcPts val="0"/>
              </a:spcAft>
              <a:buClr>
                <a:srgbClr val="888888"/>
              </a:buClr>
              <a:buSzPts val="1200"/>
              <a:buNone/>
              <a:defRPr sz="1200">
                <a:solidFill>
                  <a:srgbClr val="888888"/>
                </a:solidFill>
              </a:defRPr>
            </a:lvl7pPr>
            <a:lvl8pPr marL="3657600" lvl="7" indent="-228600" algn="l" rtl="0">
              <a:lnSpc>
                <a:spcPct val="111000"/>
              </a:lnSpc>
              <a:spcBef>
                <a:spcPts val="1200"/>
              </a:spcBef>
              <a:spcAft>
                <a:spcPts val="0"/>
              </a:spcAft>
              <a:buClr>
                <a:srgbClr val="888888"/>
              </a:buClr>
              <a:buSzPts val="1200"/>
              <a:buNone/>
              <a:defRPr sz="1200">
                <a:solidFill>
                  <a:srgbClr val="888888"/>
                </a:solidFill>
              </a:defRPr>
            </a:lvl8pPr>
            <a:lvl9pPr marL="4114800" lvl="8" indent="-228600" algn="l" rtl="0">
              <a:lnSpc>
                <a:spcPct val="111000"/>
              </a:lnSpc>
              <a:spcBef>
                <a:spcPts val="1200"/>
              </a:spcBef>
              <a:spcAft>
                <a:spcPts val="1200"/>
              </a:spcAft>
              <a:buClr>
                <a:srgbClr val="888888"/>
              </a:buClr>
              <a:buSzPts val="1200"/>
              <a:buNone/>
              <a:defRPr sz="1200">
                <a:solidFill>
                  <a:srgbClr val="888888"/>
                </a:solidFill>
              </a:defRPr>
            </a:lvl9pPr>
          </a:lstStyle>
          <a:p>
            <a:endParaRPr/>
          </a:p>
        </p:txBody>
      </p:sp>
      <p:sp>
        <p:nvSpPr>
          <p:cNvPr id="121" name="Google Shape;121;p27"/>
          <p:cNvSpPr txBox="1">
            <a:spLocks noGrp="1"/>
          </p:cNvSpPr>
          <p:nvPr>
            <p:ph type="dt" idx="10"/>
          </p:nvPr>
        </p:nvSpPr>
        <p:spPr>
          <a:xfrm>
            <a:off x="482188" y="4732020"/>
            <a:ext cx="2559000" cy="342900"/>
          </a:xfrm>
          <a:prstGeom prst="rect">
            <a:avLst/>
          </a:prstGeom>
          <a:noFill/>
          <a:ln>
            <a:noFill/>
          </a:ln>
        </p:spPr>
        <p:txBody>
          <a:bodyPr spcFirstLastPara="1" wrap="square" lIns="82300" tIns="82300" rIns="82300" bIns="685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22" name="Google Shape;122;p27"/>
          <p:cNvSpPr txBox="1">
            <a:spLocks noGrp="1"/>
          </p:cNvSpPr>
          <p:nvPr>
            <p:ph type="ftr" idx="11"/>
          </p:nvPr>
        </p:nvSpPr>
        <p:spPr>
          <a:xfrm>
            <a:off x="4032503" y="4732020"/>
            <a:ext cx="3710100" cy="342900"/>
          </a:xfrm>
          <a:prstGeom prst="rect">
            <a:avLst/>
          </a:prstGeom>
          <a:noFill/>
          <a:ln>
            <a:noFill/>
          </a:ln>
        </p:spPr>
        <p:txBody>
          <a:bodyPr spcFirstLastPara="1" wrap="square" lIns="82300" tIns="82300" rIns="82300" bIns="685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23" name="Google Shape;123;p27"/>
          <p:cNvSpPr txBox="1">
            <a:spLocks noGrp="1"/>
          </p:cNvSpPr>
          <p:nvPr>
            <p:ph type="sldNum" idx="12"/>
          </p:nvPr>
        </p:nvSpPr>
        <p:spPr>
          <a:xfrm>
            <a:off x="7926902" y="4732020"/>
            <a:ext cx="735000" cy="342900"/>
          </a:xfrm>
          <a:prstGeom prst="rect">
            <a:avLst/>
          </a:prstGeom>
          <a:noFill/>
          <a:ln>
            <a:noFill/>
          </a:ln>
        </p:spPr>
        <p:txBody>
          <a:bodyPr spcFirstLastPara="1" wrap="square" lIns="82300" tIns="82300" rIns="82300" bIns="68575" anchor="b"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24" name="Google Shape;124;p27"/>
          <p:cNvSpPr/>
          <p:nvPr/>
        </p:nvSpPr>
        <p:spPr>
          <a:xfrm>
            <a:off x="0" y="3161538"/>
            <a:ext cx="9141900" cy="48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Meiryo"/>
              <a:ea typeface="Meiryo"/>
              <a:cs typeface="Meiryo"/>
              <a:sym typeface="Meiry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rt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63" name="Google Shape;63;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64" name="Google Shape;64;p14"/>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Lato"/>
                <a:ea typeface="Lato"/>
                <a:cs typeface="Lato"/>
                <a:sym typeface="Lato"/>
              </a:defRPr>
            </a:lvl1pPr>
            <a:lvl2pPr lvl="1" algn="r" rtl="0">
              <a:buNone/>
              <a:defRPr sz="1000">
                <a:solidFill>
                  <a:schemeClr val="dk2"/>
                </a:solidFill>
                <a:latin typeface="Lato"/>
                <a:ea typeface="Lato"/>
                <a:cs typeface="Lato"/>
                <a:sym typeface="Lato"/>
              </a:defRPr>
            </a:lvl2pPr>
            <a:lvl3pPr lvl="2" algn="r" rtl="0">
              <a:buNone/>
              <a:defRPr sz="1000">
                <a:solidFill>
                  <a:schemeClr val="dk2"/>
                </a:solidFill>
                <a:latin typeface="Lato"/>
                <a:ea typeface="Lato"/>
                <a:cs typeface="Lato"/>
                <a:sym typeface="Lato"/>
              </a:defRPr>
            </a:lvl3pPr>
            <a:lvl4pPr lvl="3" algn="r" rtl="0">
              <a:buNone/>
              <a:defRPr sz="1000">
                <a:solidFill>
                  <a:schemeClr val="dk2"/>
                </a:solidFill>
                <a:latin typeface="Lato"/>
                <a:ea typeface="Lato"/>
                <a:cs typeface="Lato"/>
                <a:sym typeface="Lato"/>
              </a:defRPr>
            </a:lvl4pPr>
            <a:lvl5pPr lvl="4" algn="r" rtl="0">
              <a:buNone/>
              <a:defRPr sz="1000">
                <a:solidFill>
                  <a:schemeClr val="dk2"/>
                </a:solidFill>
                <a:latin typeface="Lato"/>
                <a:ea typeface="Lato"/>
                <a:cs typeface="Lato"/>
                <a:sym typeface="Lato"/>
              </a:defRPr>
            </a:lvl5pPr>
            <a:lvl6pPr lvl="5" algn="r" rtl="0">
              <a:buNone/>
              <a:defRPr sz="1000">
                <a:solidFill>
                  <a:schemeClr val="dk2"/>
                </a:solidFill>
                <a:latin typeface="Lato"/>
                <a:ea typeface="Lato"/>
                <a:cs typeface="Lato"/>
                <a:sym typeface="Lato"/>
              </a:defRPr>
            </a:lvl6pPr>
            <a:lvl7pPr lvl="6" algn="r" rtl="0">
              <a:buNone/>
              <a:defRPr sz="1000">
                <a:solidFill>
                  <a:schemeClr val="dk2"/>
                </a:solidFill>
                <a:latin typeface="Lato"/>
                <a:ea typeface="Lato"/>
                <a:cs typeface="Lato"/>
                <a:sym typeface="Lato"/>
              </a:defRPr>
            </a:lvl7pPr>
            <a:lvl8pPr lvl="7" algn="r" rtl="0">
              <a:buNone/>
              <a:defRPr sz="1000">
                <a:solidFill>
                  <a:schemeClr val="dk2"/>
                </a:solidFill>
                <a:latin typeface="Lato"/>
                <a:ea typeface="Lato"/>
                <a:cs typeface="Lato"/>
                <a:sym typeface="Lato"/>
              </a:defRPr>
            </a:lvl8pPr>
            <a:lvl9pPr lvl="8" algn="r" rtl="0">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spreadsheets/d/1Ss0IuPiIvbdSp9DfFpcToGo_tUwcRHg4uzhaWsH73SQ/edit?gid=1118643767#gid=1118643767"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docs.google.com/document/d/1wvpLxKVmUHCubccH3buccyYdUDGMj6JF8D9IAcwjjUQ/edit?tab=t.0"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https://tn-kcs.myfollett.com/aspen/logon.do"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forms/d/e/1FAIpQLSeDXPsaXvOF6G8qgcZpTqWDr7Ie5qz6iCv_F0BQoqDdgiVNYA/viewform"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docs.google.com/spreadsheets/d/1DyxqCUqE45h0LV_Eyqmjzbm_Z4Jc4f75-xIwhL4meo4/edit#gid=510098344"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docs.google.com/document/d/1Y-b42bGzGdUNf-XVuRunvfE6i_wk3bC7TZLAWf0uX-8/edit?tab=t.0"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s://docs.google.com/spreadsheets/d/1GXboojD35W7huCtZFyRL-9E7Iue9Nb2QLDfPAajJYaY/edit?gid=0#gid=0" TargetMode="External"/><Relationship Id="rId4" Type="http://schemas.openxmlformats.org/officeDocument/2006/relationships/hyperlink" Target="https://docs.google.com/spreadsheets/d/1HyOo73Nu6oQ4Jhtcelw6IppbCDNYTrgKas0fLLW9uzM/edit?gid=479521443#gid=479521443"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hyperlink" Target="https://sites.ed.gov/idea/regs/b/e/300.536/a"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project10.info/DPage.php?ID=210"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hyperlink" Target="http://project10.info/DPage.php?ID=208"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hyperlink" Target="https://vkc.vumc.org/vkc/triad/workshop/ipbi/"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hyperlink" Target="https://sites.ed.gov/idea/" TargetMode="External"/><Relationship Id="rId4" Type="http://schemas.openxmlformats.org/officeDocument/2006/relationships/hyperlink" Target="https://tn-tan.tnedu.gov/support-services/intensive-behavior"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sbaker@k12k.com"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hyperlink" Target="mailto:brenda.little@dpi.nc.go"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8"/>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How to Create A Teacher Voice with Behavior from the Classroom</a:t>
            </a:r>
            <a:endParaRPr/>
          </a:p>
        </p:txBody>
      </p:sp>
      <p:sp>
        <p:nvSpPr>
          <p:cNvPr id="130" name="Google Shape;130;p2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Does On PAR impact extracurricular activities?</a:t>
            </a:r>
            <a:r>
              <a:rPr lang="en"/>
              <a:t>	</a:t>
            </a:r>
            <a:endParaRPr/>
          </a:p>
        </p:txBody>
      </p:sp>
      <p:sp>
        <p:nvSpPr>
          <p:cNvPr id="186" name="Google Shape;186;p37"/>
          <p:cNvSpPr txBox="1">
            <a:spLocks noGrp="1"/>
          </p:cNvSpPr>
          <p:nvPr>
            <p:ph type="body" idx="1"/>
          </p:nvPr>
        </p:nvSpPr>
        <p:spPr>
          <a:xfrm>
            <a:off x="311700" y="1648450"/>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1600"/>
              </a:spcAft>
              <a:buClr>
                <a:srgbClr val="000000"/>
              </a:buClr>
              <a:buSzPts val="1800"/>
              <a:buChar char="●"/>
            </a:pPr>
            <a:r>
              <a:rPr lang="en">
                <a:solidFill>
                  <a:srgbClr val="000000"/>
                </a:solidFill>
              </a:rPr>
              <a:t>Being placed in On PAR does not restrict students from participating in and extracurricular activity. Although coaches are strongly encouraged enforce pass for play concept. </a:t>
            </a: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OnPAR Tracker</a:t>
            </a:r>
            <a:endParaRPr/>
          </a:p>
        </p:txBody>
      </p:sp>
      <p:sp>
        <p:nvSpPr>
          <p:cNvPr id="192" name="Google Shape;192;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u="sng">
                <a:solidFill>
                  <a:schemeClr val="hlink"/>
                </a:solidFill>
                <a:hlinkClick r:id="rId3"/>
              </a:rPr>
              <a:t>Tracker</a:t>
            </a:r>
            <a:endParaRPr/>
          </a:p>
        </p:txBody>
      </p:sp>
      <p:sp>
        <p:nvSpPr>
          <p:cNvPr id="193" name="Google Shape;193;p3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9"/>
          <p:cNvSpPr txBox="1">
            <a:spLocks noGrp="1"/>
          </p:cNvSpPr>
          <p:nvPr>
            <p:ph type="title"/>
          </p:nvPr>
        </p:nvSpPr>
        <p:spPr>
          <a:xfrm>
            <a:off x="311700" y="0"/>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0000"/>
                </a:solidFill>
              </a:rPr>
              <a:t>The Need for RTI2B and a New Approach to Behavior</a:t>
            </a:r>
            <a:endParaRPr>
              <a:solidFill>
                <a:srgbClr val="FF0000"/>
              </a:solidFill>
            </a:endParaRPr>
          </a:p>
        </p:txBody>
      </p:sp>
      <p:sp>
        <p:nvSpPr>
          <p:cNvPr id="199" name="Google Shape;199;p39"/>
          <p:cNvSpPr txBox="1">
            <a:spLocks noGrp="1"/>
          </p:cNvSpPr>
          <p:nvPr>
            <p:ph type="body" idx="1"/>
          </p:nvPr>
        </p:nvSpPr>
        <p:spPr>
          <a:xfrm>
            <a:off x="311700" y="1195075"/>
            <a:ext cx="8520600" cy="442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100" b="1"/>
              <a:t>Since the 22/23 School Year</a:t>
            </a:r>
            <a:endParaRPr sz="2100" b="1"/>
          </a:p>
          <a:p>
            <a:pPr marL="457200" lvl="0" indent="-342900" algn="l" rtl="0">
              <a:spcBef>
                <a:spcPts val="1600"/>
              </a:spcBef>
              <a:spcAft>
                <a:spcPts val="0"/>
              </a:spcAft>
              <a:buSzPts val="1800"/>
              <a:buChar char="●"/>
            </a:pPr>
            <a:r>
              <a:rPr lang="en"/>
              <a:t>ISS numbers have dropped by 140 days.</a:t>
            </a:r>
            <a:endParaRPr/>
          </a:p>
          <a:p>
            <a:pPr marL="457200" lvl="0" indent="-342900" algn="l" rtl="0">
              <a:spcBef>
                <a:spcPts val="0"/>
              </a:spcBef>
              <a:spcAft>
                <a:spcPts val="0"/>
              </a:spcAft>
              <a:buSzPts val="1800"/>
              <a:buChar char="●"/>
            </a:pPr>
            <a:r>
              <a:rPr lang="en"/>
              <a:t>OSS days have dropped due to behavior by 160 days but have increased overall due to vapes (253 days of OSS and 95 days of ISS during 24/25 year). </a:t>
            </a:r>
            <a:endParaRPr/>
          </a:p>
          <a:p>
            <a:pPr marL="457200" lvl="0" indent="-342900" algn="l" rtl="0">
              <a:spcBef>
                <a:spcPts val="0"/>
              </a:spcBef>
              <a:spcAft>
                <a:spcPts val="0"/>
              </a:spcAft>
              <a:buSzPts val="1800"/>
              <a:buChar char="●"/>
            </a:pPr>
            <a:r>
              <a:rPr lang="en"/>
              <a:t>Number of days Sevier Middle School students have spent in alternative learning (Cora Cox) has dropped from 597 to 380 days. </a:t>
            </a:r>
            <a:endParaRPr/>
          </a:p>
          <a:p>
            <a:pPr marL="457200" lvl="0" indent="0" algn="l" rtl="0">
              <a:spcBef>
                <a:spcPts val="1600"/>
              </a:spcBef>
              <a:spcAft>
                <a:spcPts val="0"/>
              </a:spcAft>
              <a:buNone/>
            </a:pPr>
            <a:endParaRPr/>
          </a:p>
          <a:p>
            <a:pPr marL="457200" lvl="0" indent="0" algn="l" rtl="0">
              <a:spcBef>
                <a:spcPts val="1600"/>
              </a:spcBef>
              <a:spcAft>
                <a:spcPts val="0"/>
              </a:spcAft>
              <a:buNone/>
            </a:pPr>
            <a:endParaRPr/>
          </a:p>
          <a:p>
            <a:pPr marL="0" lvl="0" indent="0" algn="l" rtl="0">
              <a:lnSpc>
                <a:spcPct val="100000"/>
              </a:lnSpc>
              <a:spcBef>
                <a:spcPts val="1600"/>
              </a:spcBef>
              <a:spcAft>
                <a:spcPts val="0"/>
              </a:spcAft>
              <a:buNone/>
            </a:pPr>
            <a:endParaRPr sz="3200">
              <a:latin typeface="Playfair Display"/>
              <a:ea typeface="Playfair Display"/>
              <a:cs typeface="Playfair Display"/>
              <a:sym typeface="Playfair Display"/>
            </a:endParaRPr>
          </a:p>
          <a:p>
            <a:pPr marL="457200" lvl="0" indent="0" algn="l" rtl="0">
              <a:spcBef>
                <a:spcPts val="0"/>
              </a:spcBef>
              <a:spcAft>
                <a:spcPts val="1600"/>
              </a:spcAft>
              <a:buNone/>
            </a:pPr>
            <a:endParaRPr/>
          </a:p>
        </p:txBody>
      </p:sp>
      <p:sp>
        <p:nvSpPr>
          <p:cNvPr id="200" name="Google Shape;200;p3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40"/>
          <p:cNvSpPr txBox="1">
            <a:spLocks noGrp="1"/>
          </p:cNvSpPr>
          <p:nvPr>
            <p:ph type="title"/>
          </p:nvPr>
        </p:nvSpPr>
        <p:spPr>
          <a:xfrm>
            <a:off x="237750" y="0"/>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 RTI2B Process</a:t>
            </a:r>
            <a:endParaRPr/>
          </a:p>
        </p:txBody>
      </p:sp>
      <p:sp>
        <p:nvSpPr>
          <p:cNvPr id="206" name="Google Shape;206;p40"/>
          <p:cNvSpPr txBox="1">
            <a:spLocks noGrp="1"/>
          </p:cNvSpPr>
          <p:nvPr>
            <p:ph type="body" idx="1"/>
          </p:nvPr>
        </p:nvSpPr>
        <p:spPr>
          <a:xfrm>
            <a:off x="311700" y="521075"/>
            <a:ext cx="3320400" cy="50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Behavioral Support Flow Chart</a:t>
            </a:r>
            <a:endParaRPr/>
          </a:p>
        </p:txBody>
      </p:sp>
      <p:sp>
        <p:nvSpPr>
          <p:cNvPr id="207" name="Google Shape;207;p4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pic>
        <p:nvPicPr>
          <p:cNvPr id="208" name="Google Shape;208;p40"/>
          <p:cNvPicPr preferRelativeResize="0"/>
          <p:nvPr/>
        </p:nvPicPr>
        <p:blipFill>
          <a:blip r:embed="rId3">
            <a:alphaModFix/>
          </a:blip>
          <a:stretch>
            <a:fillRect/>
          </a:stretch>
        </p:blipFill>
        <p:spPr>
          <a:xfrm>
            <a:off x="396175" y="973475"/>
            <a:ext cx="8242200" cy="3945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Behavior Management/Tier 1</a:t>
            </a:r>
            <a:endParaRPr/>
          </a:p>
        </p:txBody>
      </p:sp>
      <p:sp>
        <p:nvSpPr>
          <p:cNvPr id="214" name="Google Shape;214;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81000" algn="l" rtl="0">
              <a:lnSpc>
                <a:spcPct val="100000"/>
              </a:lnSpc>
              <a:spcBef>
                <a:spcPts val="0"/>
              </a:spcBef>
              <a:spcAft>
                <a:spcPts val="0"/>
              </a:spcAft>
              <a:buClr>
                <a:srgbClr val="222222"/>
              </a:buClr>
              <a:buSzPts val="2400"/>
              <a:buAutoNum type="arabicPeriod"/>
            </a:pPr>
            <a:r>
              <a:rPr lang="en" sz="2400">
                <a:solidFill>
                  <a:srgbClr val="222222"/>
                </a:solidFill>
              </a:rPr>
              <a:t>Anything that can be handled in a class without administration (ISS/OSS).</a:t>
            </a:r>
            <a:endParaRPr sz="2400">
              <a:solidFill>
                <a:srgbClr val="222222"/>
              </a:solidFill>
            </a:endParaRPr>
          </a:p>
          <a:p>
            <a:pPr marL="457200" lvl="0" indent="-381000" algn="l" rtl="0">
              <a:lnSpc>
                <a:spcPct val="100000"/>
              </a:lnSpc>
              <a:spcBef>
                <a:spcPts val="0"/>
              </a:spcBef>
              <a:spcAft>
                <a:spcPts val="0"/>
              </a:spcAft>
              <a:buClr>
                <a:srgbClr val="222222"/>
              </a:buClr>
              <a:buSzPts val="2400"/>
              <a:buAutoNum type="arabicPeriod"/>
            </a:pPr>
            <a:r>
              <a:rPr lang="en" sz="2400">
                <a:solidFill>
                  <a:srgbClr val="222222"/>
                </a:solidFill>
              </a:rPr>
              <a:t>Classroom Managed vs Admin Managed</a:t>
            </a:r>
            <a:endParaRPr sz="2400">
              <a:solidFill>
                <a:srgbClr val="222222"/>
              </a:solidFill>
            </a:endParaRPr>
          </a:p>
          <a:p>
            <a:pPr marL="457200" lvl="0" indent="-381000" algn="l" rtl="0">
              <a:lnSpc>
                <a:spcPct val="100000"/>
              </a:lnSpc>
              <a:spcBef>
                <a:spcPts val="0"/>
              </a:spcBef>
              <a:spcAft>
                <a:spcPts val="0"/>
              </a:spcAft>
              <a:buClr>
                <a:srgbClr val="222222"/>
              </a:buClr>
              <a:buSzPts val="2400"/>
              <a:buAutoNum type="arabicPeriod"/>
            </a:pPr>
            <a:r>
              <a:rPr lang="en" sz="2400">
                <a:solidFill>
                  <a:srgbClr val="222222"/>
                </a:solidFill>
              </a:rPr>
              <a:t>Aspen 407-S and 407-O</a:t>
            </a:r>
            <a:endParaRPr sz="2400">
              <a:solidFill>
                <a:srgbClr val="222222"/>
              </a:solidFill>
            </a:endParaRPr>
          </a:p>
          <a:p>
            <a:pPr marL="457200" lvl="0" indent="-381000" algn="l" rtl="0">
              <a:lnSpc>
                <a:spcPct val="100000"/>
              </a:lnSpc>
              <a:spcBef>
                <a:spcPts val="0"/>
              </a:spcBef>
              <a:spcAft>
                <a:spcPts val="0"/>
              </a:spcAft>
              <a:buClr>
                <a:srgbClr val="222222"/>
              </a:buClr>
              <a:buSzPts val="2400"/>
              <a:buAutoNum type="arabicPeriod"/>
            </a:pPr>
            <a:r>
              <a:rPr lang="en" sz="2400">
                <a:solidFill>
                  <a:srgbClr val="222222"/>
                </a:solidFill>
              </a:rPr>
              <a:t>ISS		 	→ Classroom Ejections</a:t>
            </a:r>
            <a:endParaRPr sz="2400">
              <a:solidFill>
                <a:srgbClr val="222222"/>
              </a:solidFill>
            </a:endParaRPr>
          </a:p>
          <a:p>
            <a:pPr marL="1371600" lvl="0" indent="457200" algn="l" rtl="0">
              <a:lnSpc>
                <a:spcPct val="100000"/>
              </a:lnSpc>
              <a:spcBef>
                <a:spcPts val="0"/>
              </a:spcBef>
              <a:spcAft>
                <a:spcPts val="0"/>
              </a:spcAft>
              <a:buNone/>
            </a:pPr>
            <a:r>
              <a:rPr lang="en" sz="2400">
                <a:solidFill>
                  <a:srgbClr val="222222"/>
                </a:solidFill>
              </a:rPr>
              <a:t>→ Expectations</a:t>
            </a:r>
            <a:endParaRPr sz="2400">
              <a:solidFill>
                <a:srgbClr val="222222"/>
              </a:solidFill>
            </a:endParaRPr>
          </a:p>
          <a:p>
            <a:pPr marL="1371600" lvl="0" indent="457200" algn="l" rtl="0">
              <a:lnSpc>
                <a:spcPct val="100000"/>
              </a:lnSpc>
              <a:spcBef>
                <a:spcPts val="0"/>
              </a:spcBef>
              <a:spcAft>
                <a:spcPts val="0"/>
              </a:spcAft>
              <a:buNone/>
            </a:pPr>
            <a:r>
              <a:rPr lang="en" sz="2400">
                <a:solidFill>
                  <a:srgbClr val="222222"/>
                </a:solidFill>
              </a:rPr>
              <a:t>→ Re-entry with restorative process</a:t>
            </a:r>
            <a:endParaRPr sz="2400">
              <a:solidFill>
                <a:srgbClr val="222222"/>
              </a:solidFill>
            </a:endParaRPr>
          </a:p>
          <a:p>
            <a:pPr marL="0" lvl="0" indent="0" algn="l" rtl="0">
              <a:lnSpc>
                <a:spcPct val="100000"/>
              </a:lnSpc>
              <a:spcBef>
                <a:spcPts val="0"/>
              </a:spcBef>
              <a:spcAft>
                <a:spcPts val="0"/>
              </a:spcAft>
              <a:buNone/>
            </a:pPr>
            <a:r>
              <a:rPr lang="en" sz="2400" u="sng">
                <a:solidFill>
                  <a:schemeClr val="hlink"/>
                </a:solidFill>
                <a:hlinkClick r:id="rId3"/>
              </a:rPr>
              <a:t>Staff Crosswalk</a:t>
            </a:r>
            <a:endParaRPr sz="2400">
              <a:solidFill>
                <a:srgbClr val="22222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u="sng">
                <a:hlinkClick r:id="rId3"/>
              </a:rPr>
              <a:t>Aspen</a:t>
            </a:r>
            <a:r>
              <a:rPr lang="en" sz="2400"/>
              <a:t> 407-S and 407-O</a:t>
            </a:r>
            <a:endParaRPr sz="2400"/>
          </a:p>
          <a:p>
            <a:pPr marL="0" lvl="0" indent="0" algn="l" rtl="0">
              <a:spcBef>
                <a:spcPts val="0"/>
              </a:spcBef>
              <a:spcAft>
                <a:spcPts val="0"/>
              </a:spcAft>
              <a:buNone/>
            </a:pPr>
            <a:endParaRPr/>
          </a:p>
        </p:txBody>
      </p:sp>
      <p:sp>
        <p:nvSpPr>
          <p:cNvPr id="220" name="Google Shape;220;p42"/>
          <p:cNvSpPr txBox="1"/>
          <p:nvPr/>
        </p:nvSpPr>
        <p:spPr>
          <a:xfrm>
            <a:off x="62625" y="1017450"/>
            <a:ext cx="9144000" cy="3449400"/>
          </a:xfrm>
          <a:prstGeom prst="rect">
            <a:avLst/>
          </a:prstGeom>
          <a:noFill/>
          <a:ln>
            <a:noFill/>
          </a:ln>
        </p:spPr>
        <p:txBody>
          <a:bodyPr spcFirstLastPara="1" wrap="square" lIns="91425" tIns="91425" rIns="91425" bIns="91425" anchor="t" anchorCtr="0">
            <a:spAutoFit/>
          </a:bodyPr>
          <a:lstStyle/>
          <a:p>
            <a:pPr marL="457200" lvl="0" indent="-361950" algn="l" rtl="0">
              <a:lnSpc>
                <a:spcPct val="130000"/>
              </a:lnSpc>
              <a:spcBef>
                <a:spcPts val="0"/>
              </a:spcBef>
              <a:spcAft>
                <a:spcPts val="0"/>
              </a:spcAft>
              <a:buClr>
                <a:srgbClr val="222222"/>
              </a:buClr>
              <a:buSzPts val="2100"/>
              <a:buFont typeface="Proxima Nova"/>
              <a:buChar char="●"/>
            </a:pPr>
            <a:r>
              <a:rPr lang="en" sz="2100">
                <a:solidFill>
                  <a:srgbClr val="222222"/>
                </a:solidFill>
                <a:latin typeface="Proxima Nova"/>
                <a:ea typeface="Proxima Nova"/>
                <a:cs typeface="Proxima Nova"/>
                <a:sym typeface="Proxima Nova"/>
              </a:rPr>
              <a:t>407S - Staff managed </a:t>
            </a:r>
            <a:endParaRPr sz="2100">
              <a:solidFill>
                <a:srgbClr val="222222"/>
              </a:solidFill>
              <a:latin typeface="Proxima Nova"/>
              <a:ea typeface="Proxima Nova"/>
              <a:cs typeface="Proxima Nova"/>
              <a:sym typeface="Proxima Nova"/>
            </a:endParaRPr>
          </a:p>
          <a:p>
            <a:pPr marL="914400" lvl="1" indent="-361950" algn="l" rtl="0">
              <a:lnSpc>
                <a:spcPct val="130000"/>
              </a:lnSpc>
              <a:spcBef>
                <a:spcPts val="0"/>
              </a:spcBef>
              <a:spcAft>
                <a:spcPts val="0"/>
              </a:spcAft>
              <a:buClr>
                <a:srgbClr val="222222"/>
              </a:buClr>
              <a:buSzPts val="2100"/>
              <a:buFont typeface="Proxima Nova"/>
              <a:buChar char="○"/>
            </a:pPr>
            <a:r>
              <a:rPr lang="en" sz="2100">
                <a:solidFill>
                  <a:srgbClr val="222222"/>
                </a:solidFill>
                <a:latin typeface="Proxima Nova"/>
                <a:ea typeface="Proxima Nova"/>
                <a:cs typeface="Proxima Nova"/>
                <a:sym typeface="Proxima Nova"/>
              </a:rPr>
              <a:t>Informing admin of behavior</a:t>
            </a:r>
            <a:endParaRPr sz="2100">
              <a:solidFill>
                <a:srgbClr val="222222"/>
              </a:solidFill>
              <a:latin typeface="Proxima Nova"/>
              <a:ea typeface="Proxima Nova"/>
              <a:cs typeface="Proxima Nova"/>
              <a:sym typeface="Proxima Nova"/>
            </a:endParaRPr>
          </a:p>
          <a:p>
            <a:pPr marL="914400" lvl="1" indent="-361950" algn="l" rtl="0">
              <a:lnSpc>
                <a:spcPct val="130000"/>
              </a:lnSpc>
              <a:spcBef>
                <a:spcPts val="0"/>
              </a:spcBef>
              <a:spcAft>
                <a:spcPts val="0"/>
              </a:spcAft>
              <a:buClr>
                <a:srgbClr val="222222"/>
              </a:buClr>
              <a:buSzPts val="2100"/>
              <a:buFont typeface="Proxima Nova"/>
              <a:buChar char="○"/>
            </a:pPr>
            <a:r>
              <a:rPr lang="en" sz="2100">
                <a:solidFill>
                  <a:srgbClr val="222222"/>
                </a:solidFill>
                <a:latin typeface="Proxima Nova"/>
                <a:ea typeface="Proxima Nova"/>
                <a:cs typeface="Proxima Nova"/>
                <a:sym typeface="Proxima Nova"/>
              </a:rPr>
              <a:t>Teacher contacts home</a:t>
            </a:r>
            <a:endParaRPr sz="2100">
              <a:solidFill>
                <a:srgbClr val="222222"/>
              </a:solidFill>
              <a:latin typeface="Proxima Nova"/>
              <a:ea typeface="Proxima Nova"/>
              <a:cs typeface="Proxima Nova"/>
              <a:sym typeface="Proxima Nova"/>
            </a:endParaRPr>
          </a:p>
          <a:p>
            <a:pPr marL="914400" lvl="1" indent="-361950" algn="l" rtl="0">
              <a:lnSpc>
                <a:spcPct val="130000"/>
              </a:lnSpc>
              <a:spcBef>
                <a:spcPts val="0"/>
              </a:spcBef>
              <a:spcAft>
                <a:spcPts val="0"/>
              </a:spcAft>
              <a:buClr>
                <a:srgbClr val="222222"/>
              </a:buClr>
              <a:buSzPts val="2100"/>
              <a:buFont typeface="Proxima Nova"/>
              <a:buChar char="○"/>
            </a:pPr>
            <a:r>
              <a:rPr lang="en" sz="2100">
                <a:solidFill>
                  <a:srgbClr val="222222"/>
                </a:solidFill>
                <a:latin typeface="Proxima Nova"/>
                <a:ea typeface="Proxima Nova"/>
                <a:cs typeface="Proxima Nova"/>
                <a:sym typeface="Proxima Nova"/>
              </a:rPr>
              <a:t>Teacher gives consequence </a:t>
            </a:r>
            <a:endParaRPr sz="2100">
              <a:solidFill>
                <a:srgbClr val="222222"/>
              </a:solidFill>
              <a:latin typeface="Proxima Nova"/>
              <a:ea typeface="Proxima Nova"/>
              <a:cs typeface="Proxima Nova"/>
              <a:sym typeface="Proxima Nova"/>
            </a:endParaRPr>
          </a:p>
          <a:p>
            <a:pPr marL="457200" lvl="0" indent="-361950" algn="l" rtl="0">
              <a:lnSpc>
                <a:spcPct val="130000"/>
              </a:lnSpc>
              <a:spcBef>
                <a:spcPts val="0"/>
              </a:spcBef>
              <a:spcAft>
                <a:spcPts val="0"/>
              </a:spcAft>
              <a:buClr>
                <a:srgbClr val="222222"/>
              </a:buClr>
              <a:buSzPts val="2100"/>
              <a:buFont typeface="Proxima Nova"/>
              <a:buChar char="●"/>
            </a:pPr>
            <a:r>
              <a:rPr lang="en" sz="2100">
                <a:solidFill>
                  <a:srgbClr val="222222"/>
                </a:solidFill>
                <a:latin typeface="Proxima Nova"/>
                <a:ea typeface="Proxima Nova"/>
                <a:cs typeface="Proxima Nova"/>
                <a:sym typeface="Proxima Nova"/>
              </a:rPr>
              <a:t>407O - Office managed </a:t>
            </a:r>
            <a:endParaRPr sz="2100">
              <a:solidFill>
                <a:srgbClr val="222222"/>
              </a:solidFill>
              <a:latin typeface="Proxima Nova"/>
              <a:ea typeface="Proxima Nova"/>
              <a:cs typeface="Proxima Nova"/>
              <a:sym typeface="Proxima Nova"/>
            </a:endParaRPr>
          </a:p>
          <a:p>
            <a:pPr marL="914400" lvl="1" indent="-361950" algn="l" rtl="0">
              <a:lnSpc>
                <a:spcPct val="130000"/>
              </a:lnSpc>
              <a:spcBef>
                <a:spcPts val="0"/>
              </a:spcBef>
              <a:spcAft>
                <a:spcPts val="0"/>
              </a:spcAft>
              <a:buClr>
                <a:srgbClr val="222222"/>
              </a:buClr>
              <a:buSzPts val="2100"/>
              <a:buFont typeface="Proxima Nova"/>
              <a:buChar char="○"/>
            </a:pPr>
            <a:r>
              <a:rPr lang="en" sz="2100">
                <a:solidFill>
                  <a:srgbClr val="222222"/>
                </a:solidFill>
                <a:latin typeface="Proxima Nova"/>
                <a:ea typeface="Proxima Nova"/>
                <a:cs typeface="Proxima Nova"/>
                <a:sym typeface="Proxima Nova"/>
              </a:rPr>
              <a:t>Admin needs to take action</a:t>
            </a:r>
            <a:endParaRPr sz="2100">
              <a:solidFill>
                <a:srgbClr val="222222"/>
              </a:solidFill>
              <a:latin typeface="Proxima Nova"/>
              <a:ea typeface="Proxima Nova"/>
              <a:cs typeface="Proxima Nova"/>
              <a:sym typeface="Proxima Nova"/>
            </a:endParaRPr>
          </a:p>
          <a:p>
            <a:pPr marL="914400" lvl="1" indent="-361950" algn="l" rtl="0">
              <a:lnSpc>
                <a:spcPct val="130000"/>
              </a:lnSpc>
              <a:spcBef>
                <a:spcPts val="0"/>
              </a:spcBef>
              <a:spcAft>
                <a:spcPts val="0"/>
              </a:spcAft>
              <a:buClr>
                <a:srgbClr val="222222"/>
              </a:buClr>
              <a:buSzPts val="2100"/>
              <a:buFont typeface="Proxima Nova"/>
              <a:buChar char="○"/>
            </a:pPr>
            <a:r>
              <a:rPr lang="en" sz="2100">
                <a:solidFill>
                  <a:srgbClr val="222222"/>
                </a:solidFill>
                <a:latin typeface="Proxima Nova"/>
                <a:ea typeface="Proxima Nova"/>
                <a:cs typeface="Proxima Nova"/>
                <a:sym typeface="Proxima Nova"/>
              </a:rPr>
              <a:t>Admin contacts home</a:t>
            </a:r>
            <a:endParaRPr sz="2100">
              <a:solidFill>
                <a:srgbClr val="222222"/>
              </a:solidFill>
              <a:latin typeface="Proxima Nova"/>
              <a:ea typeface="Proxima Nova"/>
              <a:cs typeface="Proxima Nova"/>
              <a:sym typeface="Proxima Nova"/>
            </a:endParaRPr>
          </a:p>
          <a:p>
            <a:pPr marL="914400" lvl="1" indent="-361950" algn="l" rtl="0">
              <a:lnSpc>
                <a:spcPct val="130000"/>
              </a:lnSpc>
              <a:spcBef>
                <a:spcPts val="0"/>
              </a:spcBef>
              <a:spcAft>
                <a:spcPts val="0"/>
              </a:spcAft>
              <a:buClr>
                <a:srgbClr val="222222"/>
              </a:buClr>
              <a:buSzPts val="2100"/>
              <a:buFont typeface="Proxima Nova"/>
              <a:buChar char="○"/>
            </a:pPr>
            <a:r>
              <a:rPr lang="en" sz="2100">
                <a:solidFill>
                  <a:srgbClr val="222222"/>
                </a:solidFill>
                <a:latin typeface="Proxima Nova"/>
                <a:ea typeface="Proxima Nova"/>
                <a:cs typeface="Proxima Nova"/>
                <a:sym typeface="Proxima Nova"/>
              </a:rPr>
              <a:t>Admin gives consequence</a:t>
            </a:r>
            <a:endParaRPr sz="2100">
              <a:solidFill>
                <a:srgbClr val="222222"/>
              </a:solidFill>
              <a:latin typeface="Proxima Nova"/>
              <a:ea typeface="Proxima Nova"/>
              <a:cs typeface="Proxima Nova"/>
              <a:sym typeface="Proxima Nova"/>
            </a:endParaRPr>
          </a:p>
        </p:txBody>
      </p:sp>
      <p:sp>
        <p:nvSpPr>
          <p:cNvPr id="221" name="Google Shape;221;p42"/>
          <p:cNvSpPr txBox="1"/>
          <p:nvPr/>
        </p:nvSpPr>
        <p:spPr>
          <a:xfrm>
            <a:off x="1223725" y="2447475"/>
            <a:ext cx="550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animEffect transition="in" filter="fade">
                                      <p:cBhvr>
                                        <p:cTn id="7" dur="1000"/>
                                        <p:tgtEl>
                                          <p:spTgt spid="2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0">
                                            <p:txEl>
                                              <p:pRg st="1" end="1"/>
                                            </p:txEl>
                                          </p:spTgt>
                                        </p:tgtEl>
                                        <p:attrNameLst>
                                          <p:attrName>style.visibility</p:attrName>
                                        </p:attrNameLst>
                                      </p:cBhvr>
                                      <p:to>
                                        <p:strVal val="visible"/>
                                      </p:to>
                                    </p:set>
                                    <p:animEffect transition="in" filter="fade">
                                      <p:cBhvr>
                                        <p:cTn id="12" dur="1000"/>
                                        <p:tgtEl>
                                          <p:spTgt spid="2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0">
                                            <p:txEl>
                                              <p:pRg st="2" end="2"/>
                                            </p:txEl>
                                          </p:spTgt>
                                        </p:tgtEl>
                                        <p:attrNameLst>
                                          <p:attrName>style.visibility</p:attrName>
                                        </p:attrNameLst>
                                      </p:cBhvr>
                                      <p:to>
                                        <p:strVal val="visible"/>
                                      </p:to>
                                    </p:set>
                                    <p:animEffect transition="in" filter="fade">
                                      <p:cBhvr>
                                        <p:cTn id="17" dur="1000"/>
                                        <p:tgtEl>
                                          <p:spTgt spid="2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0">
                                            <p:txEl>
                                              <p:pRg st="3" end="3"/>
                                            </p:txEl>
                                          </p:spTgt>
                                        </p:tgtEl>
                                        <p:attrNameLst>
                                          <p:attrName>style.visibility</p:attrName>
                                        </p:attrNameLst>
                                      </p:cBhvr>
                                      <p:to>
                                        <p:strVal val="visible"/>
                                      </p:to>
                                    </p:set>
                                    <p:animEffect transition="in" filter="fade">
                                      <p:cBhvr>
                                        <p:cTn id="22" dur="1000"/>
                                        <p:tgtEl>
                                          <p:spTgt spid="2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0">
                                            <p:txEl>
                                              <p:pRg st="4" end="4"/>
                                            </p:txEl>
                                          </p:spTgt>
                                        </p:tgtEl>
                                        <p:attrNameLst>
                                          <p:attrName>style.visibility</p:attrName>
                                        </p:attrNameLst>
                                      </p:cBhvr>
                                      <p:to>
                                        <p:strVal val="visible"/>
                                      </p:to>
                                    </p:set>
                                    <p:animEffect transition="in" filter="fade">
                                      <p:cBhvr>
                                        <p:cTn id="27" dur="1000"/>
                                        <p:tgtEl>
                                          <p:spTgt spid="2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0">
                                            <p:txEl>
                                              <p:pRg st="5" end="5"/>
                                            </p:txEl>
                                          </p:spTgt>
                                        </p:tgtEl>
                                        <p:attrNameLst>
                                          <p:attrName>style.visibility</p:attrName>
                                        </p:attrNameLst>
                                      </p:cBhvr>
                                      <p:to>
                                        <p:strVal val="visible"/>
                                      </p:to>
                                    </p:set>
                                    <p:animEffect transition="in" filter="fade">
                                      <p:cBhvr>
                                        <p:cTn id="32" dur="1000"/>
                                        <p:tgtEl>
                                          <p:spTgt spid="22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0">
                                            <p:txEl>
                                              <p:pRg st="6" end="6"/>
                                            </p:txEl>
                                          </p:spTgt>
                                        </p:tgtEl>
                                        <p:attrNameLst>
                                          <p:attrName>style.visibility</p:attrName>
                                        </p:attrNameLst>
                                      </p:cBhvr>
                                      <p:to>
                                        <p:strVal val="visible"/>
                                      </p:to>
                                    </p:set>
                                    <p:animEffect transition="in" filter="fade">
                                      <p:cBhvr>
                                        <p:cTn id="37" dur="1000"/>
                                        <p:tgtEl>
                                          <p:spTgt spid="22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0">
                                            <p:txEl>
                                              <p:pRg st="7" end="7"/>
                                            </p:txEl>
                                          </p:spTgt>
                                        </p:tgtEl>
                                        <p:attrNameLst>
                                          <p:attrName>style.visibility</p:attrName>
                                        </p:attrNameLst>
                                      </p:cBhvr>
                                      <p:to>
                                        <p:strVal val="visible"/>
                                      </p:to>
                                    </p:set>
                                    <p:animEffect transition="in" filter="fade">
                                      <p:cBhvr>
                                        <p:cTn id="42" dur="1000"/>
                                        <p:tgtEl>
                                          <p:spTgt spid="22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Check In/Out Process (Tier II Support)</a:t>
            </a:r>
            <a:endParaRPr/>
          </a:p>
        </p:txBody>
      </p:sp>
      <p:sp>
        <p:nvSpPr>
          <p:cNvPr id="227" name="Google Shape;227;p43"/>
          <p:cNvSpPr txBox="1">
            <a:spLocks noGrp="1"/>
          </p:cNvSpPr>
          <p:nvPr>
            <p:ph type="body" idx="1"/>
          </p:nvPr>
        </p:nvSpPr>
        <p:spPr>
          <a:xfrm>
            <a:off x="590550" y="1056800"/>
            <a:ext cx="2174100" cy="52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Check In/Out Form</a:t>
            </a:r>
            <a:endParaRPr/>
          </a:p>
          <a:p>
            <a:pPr marL="0" lvl="0" indent="0" algn="l" rtl="0">
              <a:spcBef>
                <a:spcPts val="1600"/>
              </a:spcBef>
              <a:spcAft>
                <a:spcPts val="1600"/>
              </a:spcAft>
              <a:buNone/>
            </a:pPr>
            <a:endParaRPr/>
          </a:p>
        </p:txBody>
      </p:sp>
      <p:sp>
        <p:nvSpPr>
          <p:cNvPr id="228" name="Google Shape;228;p4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229" name="Google Shape;229;p43"/>
          <p:cNvSpPr txBox="1"/>
          <p:nvPr/>
        </p:nvSpPr>
        <p:spPr>
          <a:xfrm>
            <a:off x="763400" y="1518875"/>
            <a:ext cx="6546300" cy="3584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50" b="1">
                <a:solidFill>
                  <a:schemeClr val="dk2"/>
                </a:solidFill>
                <a:highlight>
                  <a:srgbClr val="FFFFFF"/>
                </a:highlight>
                <a:latin typeface="Lato"/>
                <a:ea typeface="Lato"/>
                <a:cs typeface="Lato"/>
                <a:sym typeface="Lato"/>
              </a:rPr>
              <a:t>Reasons to use CICO:</a:t>
            </a:r>
            <a:endParaRPr sz="1850" b="1">
              <a:solidFill>
                <a:schemeClr val="dk2"/>
              </a:solidFill>
              <a:highlight>
                <a:srgbClr val="FFFFFF"/>
              </a:highlight>
              <a:latin typeface="Lato"/>
              <a:ea typeface="Lato"/>
              <a:cs typeface="Lato"/>
              <a:sym typeface="Lato"/>
            </a:endParaRPr>
          </a:p>
          <a:p>
            <a:pPr marL="838200" lvl="0" indent="-346075" algn="l" rtl="0">
              <a:lnSpc>
                <a:spcPct val="115000"/>
              </a:lnSpc>
              <a:spcBef>
                <a:spcPts val="1500"/>
              </a:spcBef>
              <a:spcAft>
                <a:spcPts val="0"/>
              </a:spcAft>
              <a:buClr>
                <a:schemeClr val="dk2"/>
              </a:buClr>
              <a:buSzPts val="1850"/>
              <a:buFont typeface="Lato"/>
              <a:buChar char="●"/>
            </a:pPr>
            <a:r>
              <a:rPr lang="en" sz="1850">
                <a:solidFill>
                  <a:schemeClr val="dk2"/>
                </a:solidFill>
                <a:highlight>
                  <a:srgbClr val="FFFFFF"/>
                </a:highlight>
                <a:latin typeface="Lato"/>
                <a:ea typeface="Lato"/>
                <a:cs typeface="Lato"/>
                <a:sym typeface="Lato"/>
              </a:rPr>
              <a:t>Provides structure in a student’s day</a:t>
            </a:r>
            <a:endParaRPr sz="1850">
              <a:solidFill>
                <a:schemeClr val="dk2"/>
              </a:solidFill>
              <a:highlight>
                <a:srgbClr val="FFFFFF"/>
              </a:highlight>
              <a:latin typeface="Lato"/>
              <a:ea typeface="Lato"/>
              <a:cs typeface="Lato"/>
              <a:sym typeface="Lato"/>
            </a:endParaRPr>
          </a:p>
          <a:p>
            <a:pPr marL="838200" lvl="0" indent="-346075" algn="l" rtl="0">
              <a:lnSpc>
                <a:spcPct val="115000"/>
              </a:lnSpc>
              <a:spcBef>
                <a:spcPts val="0"/>
              </a:spcBef>
              <a:spcAft>
                <a:spcPts val="0"/>
              </a:spcAft>
              <a:buClr>
                <a:schemeClr val="dk2"/>
              </a:buClr>
              <a:buSzPts val="1850"/>
              <a:buFont typeface="Lato"/>
              <a:buChar char="●"/>
            </a:pPr>
            <a:r>
              <a:rPr lang="en" sz="1850">
                <a:solidFill>
                  <a:schemeClr val="dk2"/>
                </a:solidFill>
                <a:highlight>
                  <a:srgbClr val="FFFFFF"/>
                </a:highlight>
                <a:latin typeface="Lato"/>
                <a:ea typeface="Lato"/>
                <a:cs typeface="Lato"/>
                <a:sym typeface="Lato"/>
              </a:rPr>
              <a:t>Creates accountability</a:t>
            </a:r>
            <a:endParaRPr sz="1850">
              <a:solidFill>
                <a:schemeClr val="dk2"/>
              </a:solidFill>
              <a:highlight>
                <a:srgbClr val="FFFFFF"/>
              </a:highlight>
              <a:latin typeface="Lato"/>
              <a:ea typeface="Lato"/>
              <a:cs typeface="Lato"/>
              <a:sym typeface="Lato"/>
            </a:endParaRPr>
          </a:p>
          <a:p>
            <a:pPr marL="838200" lvl="0" indent="-346075" algn="l" rtl="0">
              <a:lnSpc>
                <a:spcPct val="115000"/>
              </a:lnSpc>
              <a:spcBef>
                <a:spcPts val="0"/>
              </a:spcBef>
              <a:spcAft>
                <a:spcPts val="0"/>
              </a:spcAft>
              <a:buClr>
                <a:schemeClr val="dk2"/>
              </a:buClr>
              <a:buSzPts val="1850"/>
              <a:buFont typeface="Lato"/>
              <a:buChar char="●"/>
            </a:pPr>
            <a:r>
              <a:rPr lang="en" sz="1850">
                <a:solidFill>
                  <a:schemeClr val="dk2"/>
                </a:solidFill>
                <a:highlight>
                  <a:srgbClr val="FFFFFF"/>
                </a:highlight>
                <a:latin typeface="Lato"/>
                <a:ea typeface="Lato"/>
                <a:cs typeface="Lato"/>
                <a:sym typeface="Lato"/>
              </a:rPr>
              <a:t>Provides teacher feedback to student and parents</a:t>
            </a:r>
            <a:endParaRPr sz="1850">
              <a:solidFill>
                <a:schemeClr val="dk2"/>
              </a:solidFill>
              <a:highlight>
                <a:srgbClr val="FFFFFF"/>
              </a:highlight>
              <a:latin typeface="Lato"/>
              <a:ea typeface="Lato"/>
              <a:cs typeface="Lato"/>
              <a:sym typeface="Lato"/>
            </a:endParaRPr>
          </a:p>
          <a:p>
            <a:pPr marL="838200" lvl="0" indent="-346075" algn="l" rtl="0">
              <a:lnSpc>
                <a:spcPct val="115000"/>
              </a:lnSpc>
              <a:spcBef>
                <a:spcPts val="0"/>
              </a:spcBef>
              <a:spcAft>
                <a:spcPts val="0"/>
              </a:spcAft>
              <a:buClr>
                <a:schemeClr val="dk2"/>
              </a:buClr>
              <a:buSzPts val="1850"/>
              <a:buFont typeface="Lato"/>
              <a:buChar char="●"/>
            </a:pPr>
            <a:r>
              <a:rPr lang="en" sz="1850">
                <a:solidFill>
                  <a:schemeClr val="dk2"/>
                </a:solidFill>
                <a:highlight>
                  <a:srgbClr val="FFFFFF"/>
                </a:highlight>
                <a:latin typeface="Lato"/>
                <a:ea typeface="Lato"/>
                <a:cs typeface="Lato"/>
                <a:sym typeface="Lato"/>
              </a:rPr>
              <a:t>Creates internal motivation</a:t>
            </a:r>
            <a:endParaRPr sz="1850">
              <a:solidFill>
                <a:schemeClr val="dk2"/>
              </a:solidFill>
              <a:highlight>
                <a:srgbClr val="FFFFFF"/>
              </a:highlight>
              <a:latin typeface="Lato"/>
              <a:ea typeface="Lato"/>
              <a:cs typeface="Lato"/>
              <a:sym typeface="Lato"/>
            </a:endParaRPr>
          </a:p>
          <a:p>
            <a:pPr marL="838200" lvl="0" indent="-346075" algn="l" rtl="0">
              <a:lnSpc>
                <a:spcPct val="115000"/>
              </a:lnSpc>
              <a:spcBef>
                <a:spcPts val="0"/>
              </a:spcBef>
              <a:spcAft>
                <a:spcPts val="0"/>
              </a:spcAft>
              <a:buClr>
                <a:schemeClr val="dk2"/>
              </a:buClr>
              <a:buSzPts val="1850"/>
              <a:buFont typeface="Lato"/>
              <a:buChar char="●"/>
            </a:pPr>
            <a:r>
              <a:rPr lang="en" sz="1850">
                <a:solidFill>
                  <a:schemeClr val="dk2"/>
                </a:solidFill>
                <a:highlight>
                  <a:srgbClr val="FFFFFF"/>
                </a:highlight>
                <a:latin typeface="Lato"/>
                <a:ea typeface="Lato"/>
                <a:cs typeface="Lato"/>
                <a:sym typeface="Lato"/>
              </a:rPr>
              <a:t>Improves student behavior</a:t>
            </a:r>
            <a:endParaRPr sz="1850">
              <a:solidFill>
                <a:schemeClr val="dk2"/>
              </a:solidFill>
              <a:highlight>
                <a:srgbClr val="FFFFFF"/>
              </a:highlight>
              <a:latin typeface="Lato"/>
              <a:ea typeface="Lato"/>
              <a:cs typeface="Lato"/>
              <a:sym typeface="Lato"/>
            </a:endParaRPr>
          </a:p>
          <a:p>
            <a:pPr marL="838200" lvl="0" indent="-346075" algn="l" rtl="0">
              <a:lnSpc>
                <a:spcPct val="115000"/>
              </a:lnSpc>
              <a:spcBef>
                <a:spcPts val="0"/>
              </a:spcBef>
              <a:spcAft>
                <a:spcPts val="0"/>
              </a:spcAft>
              <a:buClr>
                <a:schemeClr val="dk2"/>
              </a:buClr>
              <a:buSzPts val="1850"/>
              <a:buFont typeface="Lato"/>
              <a:buChar char="●"/>
            </a:pPr>
            <a:r>
              <a:rPr lang="en" sz="1850">
                <a:solidFill>
                  <a:schemeClr val="dk2"/>
                </a:solidFill>
                <a:highlight>
                  <a:srgbClr val="FFFFFF"/>
                </a:highlight>
                <a:latin typeface="Lato"/>
                <a:ea typeface="Lato"/>
                <a:cs typeface="Lato"/>
                <a:sym typeface="Lato"/>
              </a:rPr>
              <a:t>Increases academic success</a:t>
            </a:r>
            <a:endParaRPr sz="1850">
              <a:solidFill>
                <a:schemeClr val="dk2"/>
              </a:solidFill>
              <a:highlight>
                <a:srgbClr val="FFFFFF"/>
              </a:highlight>
              <a:latin typeface="Lato"/>
              <a:ea typeface="Lato"/>
              <a:cs typeface="Lato"/>
              <a:sym typeface="Lato"/>
            </a:endParaRPr>
          </a:p>
          <a:p>
            <a:pPr marL="838200" lvl="0" indent="-346075" algn="l" rtl="0">
              <a:lnSpc>
                <a:spcPct val="115000"/>
              </a:lnSpc>
              <a:spcBef>
                <a:spcPts val="0"/>
              </a:spcBef>
              <a:spcAft>
                <a:spcPts val="0"/>
              </a:spcAft>
              <a:buClr>
                <a:schemeClr val="dk2"/>
              </a:buClr>
              <a:buSzPts val="1850"/>
              <a:buFont typeface="Lato"/>
              <a:buChar char="●"/>
            </a:pPr>
            <a:r>
              <a:rPr lang="en" sz="1850">
                <a:solidFill>
                  <a:schemeClr val="dk2"/>
                </a:solidFill>
                <a:highlight>
                  <a:srgbClr val="FFFFFF"/>
                </a:highlight>
                <a:latin typeface="Lato"/>
                <a:ea typeface="Lato"/>
                <a:cs typeface="Lato"/>
                <a:sym typeface="Lato"/>
              </a:rPr>
              <a:t>Creates a stronger home-school connection</a:t>
            </a:r>
            <a:endParaRPr sz="1850">
              <a:solidFill>
                <a:schemeClr val="dk2"/>
              </a:solidFill>
              <a:highlight>
                <a:srgbClr val="FFFFFF"/>
              </a:highlight>
              <a:latin typeface="Lato"/>
              <a:ea typeface="Lato"/>
              <a:cs typeface="Lato"/>
              <a:sym typeface="Lato"/>
            </a:endParaRPr>
          </a:p>
          <a:p>
            <a:pPr marL="0" lvl="0" indent="0" algn="l" rtl="0">
              <a:spcBef>
                <a:spcPts val="2900"/>
              </a:spcBef>
              <a:spcAft>
                <a:spcPts val="0"/>
              </a:spcAft>
              <a:buNone/>
            </a:pPr>
            <a:endParaRPr>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4"/>
          <p:cNvSpPr txBox="1">
            <a:spLocks noGrp="1"/>
          </p:cNvSpPr>
          <p:nvPr>
            <p:ph type="title"/>
          </p:nvPr>
        </p:nvSpPr>
        <p:spPr>
          <a:xfrm>
            <a:off x="416250" y="137150"/>
            <a:ext cx="7923600" cy="1166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Behavior Tracking Sheet (Tier 2A and Tier 2B)</a:t>
            </a:r>
            <a:endParaRPr/>
          </a:p>
        </p:txBody>
      </p:sp>
      <p:sp>
        <p:nvSpPr>
          <p:cNvPr id="235" name="Google Shape;235;p44"/>
          <p:cNvSpPr txBox="1">
            <a:spLocks noGrp="1"/>
          </p:cNvSpPr>
          <p:nvPr>
            <p:ph type="body" idx="1"/>
          </p:nvPr>
        </p:nvSpPr>
        <p:spPr>
          <a:xfrm>
            <a:off x="623400" y="1303850"/>
            <a:ext cx="8520600" cy="78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Grade Level Behavior Tracking Form 2022-2023 (Presentation)</a:t>
            </a:r>
            <a:endParaRPr/>
          </a:p>
          <a:p>
            <a:pPr marL="0" lvl="0" indent="0" algn="l" rtl="0">
              <a:spcBef>
                <a:spcPts val="1600"/>
              </a:spcBef>
              <a:spcAft>
                <a:spcPts val="1600"/>
              </a:spcAft>
              <a:buNone/>
            </a:pPr>
            <a:endParaRPr/>
          </a:p>
        </p:txBody>
      </p:sp>
      <p:sp>
        <p:nvSpPr>
          <p:cNvPr id="236" name="Google Shape;236;p4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237" name="Google Shape;237;p44"/>
          <p:cNvSpPr txBox="1"/>
          <p:nvPr/>
        </p:nvSpPr>
        <p:spPr>
          <a:xfrm>
            <a:off x="1125975" y="2191925"/>
            <a:ext cx="6078600" cy="1754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a:solidFill>
                  <a:schemeClr val="dk2"/>
                </a:solidFill>
                <a:highlight>
                  <a:srgbClr val="FFFFFF"/>
                </a:highlight>
                <a:latin typeface="Lato"/>
                <a:ea typeface="Lato"/>
                <a:cs typeface="Lato"/>
                <a:sym typeface="Lato"/>
              </a:rPr>
              <a:t>A clearly defined, systematic identification process that will allow for early identification of students who are at-risk, thereby decreasing the likelihood of behavior issues and poor outcomes and minimizing the impact of risk. By providing preventative support early, the need for more intensive support is reduced.</a:t>
            </a:r>
            <a:endParaRPr sz="1700">
              <a:solidFill>
                <a:schemeClr val="dk2"/>
              </a:solidFill>
              <a:highlight>
                <a:srgbClr val="FFFFFF"/>
              </a:highlight>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The Next Step from TIER 2B (Tier III Supports)</a:t>
            </a:r>
            <a:endParaRPr sz="3000"/>
          </a:p>
        </p:txBody>
      </p:sp>
      <p:sp>
        <p:nvSpPr>
          <p:cNvPr id="243" name="Google Shape;243;p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Referral to the Evaluation Committee for Warrior Academy</a:t>
            </a:r>
            <a:endParaRPr/>
          </a:p>
          <a:p>
            <a:pPr marL="0" lvl="0" indent="0" algn="l" rtl="0">
              <a:spcBef>
                <a:spcPts val="1600"/>
              </a:spcBef>
              <a:spcAft>
                <a:spcPts val="0"/>
              </a:spcAft>
              <a:buNone/>
            </a:pPr>
            <a:r>
              <a:rPr lang="en"/>
              <a:t>	The committee includes </a:t>
            </a:r>
            <a:endParaRPr/>
          </a:p>
          <a:p>
            <a:pPr marL="457200" lvl="0" indent="-342900" algn="l" rtl="0">
              <a:spcBef>
                <a:spcPts val="1600"/>
              </a:spcBef>
              <a:spcAft>
                <a:spcPts val="0"/>
              </a:spcAft>
              <a:buSzPts val="1800"/>
              <a:buChar char="●"/>
            </a:pPr>
            <a:r>
              <a:rPr lang="en"/>
              <a:t>Administrators</a:t>
            </a:r>
            <a:endParaRPr/>
          </a:p>
          <a:p>
            <a:pPr marL="457200" lvl="0" indent="-342900" algn="l" rtl="0">
              <a:spcBef>
                <a:spcPts val="0"/>
              </a:spcBef>
              <a:spcAft>
                <a:spcPts val="0"/>
              </a:spcAft>
              <a:buSzPts val="1800"/>
              <a:buChar char="●"/>
            </a:pPr>
            <a:r>
              <a:rPr lang="en"/>
              <a:t>An academic teacher from each grade level</a:t>
            </a:r>
            <a:endParaRPr/>
          </a:p>
          <a:p>
            <a:pPr marL="457200" lvl="0" indent="-342900" algn="l" rtl="0">
              <a:spcBef>
                <a:spcPts val="0"/>
              </a:spcBef>
              <a:spcAft>
                <a:spcPts val="0"/>
              </a:spcAft>
              <a:buSzPts val="1800"/>
              <a:buChar char="●"/>
            </a:pPr>
            <a:r>
              <a:rPr lang="en"/>
              <a:t>Warrior Academy Teacher</a:t>
            </a:r>
            <a:endParaRPr/>
          </a:p>
          <a:p>
            <a:pPr marL="0" lvl="0" indent="0" algn="l" rtl="0">
              <a:spcBef>
                <a:spcPts val="1600"/>
              </a:spcBef>
              <a:spcAft>
                <a:spcPts val="0"/>
              </a:spcAft>
              <a:buNone/>
            </a:pPr>
            <a:r>
              <a:rPr lang="en"/>
              <a:t>The committee meets and determines placement into Warrior Academy.</a:t>
            </a:r>
            <a:endParaRPr/>
          </a:p>
          <a:p>
            <a:pPr marL="0" lvl="0" indent="0" algn="l" rtl="0">
              <a:spcBef>
                <a:spcPts val="1600"/>
              </a:spcBef>
              <a:spcAft>
                <a:spcPts val="1600"/>
              </a:spcAft>
              <a:buNone/>
            </a:pPr>
            <a:r>
              <a:rPr lang="en"/>
              <a:t>The Warrior Academy team makes a home visit with the administration and goes over the Warrior Academy handbook.</a:t>
            </a:r>
            <a:endParaRPr/>
          </a:p>
        </p:txBody>
      </p:sp>
      <p:sp>
        <p:nvSpPr>
          <p:cNvPr id="244" name="Google Shape;244;p4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Warrior Academy Handbook</a:t>
            </a:r>
            <a:endParaRPr/>
          </a:p>
        </p:txBody>
      </p:sp>
      <p:sp>
        <p:nvSpPr>
          <p:cNvPr id="250" name="Google Shape;250;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Warrior Academy Handbook</a:t>
            </a:r>
            <a:endParaRPr/>
          </a:p>
          <a:p>
            <a:pPr marL="0" lvl="0" indent="0" algn="l" rtl="0">
              <a:spcBef>
                <a:spcPts val="1600"/>
              </a:spcBef>
              <a:spcAft>
                <a:spcPts val="0"/>
              </a:spcAft>
              <a:buNone/>
            </a:pPr>
            <a:endParaRPr/>
          </a:p>
          <a:p>
            <a:pPr marL="0" lvl="0" indent="0" algn="l" rtl="0">
              <a:spcBef>
                <a:spcPts val="1600"/>
              </a:spcBef>
              <a:spcAft>
                <a:spcPts val="0"/>
              </a:spcAft>
              <a:buNone/>
            </a:pPr>
            <a:r>
              <a:rPr lang="en" u="sng">
                <a:solidFill>
                  <a:schemeClr val="hlink"/>
                </a:solidFill>
                <a:hlinkClick r:id="rId4"/>
              </a:rPr>
              <a:t>Points Sheet</a:t>
            </a:r>
            <a:endParaRPr/>
          </a:p>
          <a:p>
            <a:pPr marL="0" lvl="0" indent="0" algn="l" rtl="0">
              <a:spcBef>
                <a:spcPts val="1600"/>
              </a:spcBef>
              <a:spcAft>
                <a:spcPts val="0"/>
              </a:spcAft>
              <a:buNone/>
            </a:pPr>
            <a:endParaRPr/>
          </a:p>
          <a:p>
            <a:pPr marL="0" lvl="0" indent="0" algn="l" rtl="0">
              <a:spcBef>
                <a:spcPts val="1600"/>
              </a:spcBef>
              <a:spcAft>
                <a:spcPts val="1600"/>
              </a:spcAft>
              <a:buNone/>
            </a:pPr>
            <a:r>
              <a:rPr lang="en" u="sng">
                <a:solidFill>
                  <a:schemeClr val="hlink"/>
                </a:solidFill>
                <a:hlinkClick r:id="rId5"/>
              </a:rPr>
              <a:t>WA Teacher Check-ins</a:t>
            </a:r>
            <a:endParaRPr/>
          </a:p>
        </p:txBody>
      </p:sp>
      <p:sp>
        <p:nvSpPr>
          <p:cNvPr id="251" name="Google Shape;251;p4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John Sevier Demographics</a:t>
            </a:r>
            <a:endParaRPr/>
          </a:p>
        </p:txBody>
      </p:sp>
      <p:sp>
        <p:nvSpPr>
          <p:cNvPr id="136" name="Google Shape;136;p29"/>
          <p:cNvSpPr txBox="1">
            <a:spLocks noGrp="1"/>
          </p:cNvSpPr>
          <p:nvPr>
            <p:ph type="body" idx="1"/>
          </p:nvPr>
        </p:nvSpPr>
        <p:spPr>
          <a:xfrm>
            <a:off x="311700" y="11410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0000"/>
                </a:solidFill>
              </a:rPr>
              <a:t>WHO WE ARE</a:t>
            </a:r>
            <a:endParaRPr b="1">
              <a:solidFill>
                <a:srgbClr val="FF0000"/>
              </a:solidFill>
            </a:endParaRPr>
          </a:p>
          <a:p>
            <a:pPr marL="457200" lvl="0" indent="-342900" algn="l" rtl="0">
              <a:spcBef>
                <a:spcPts val="1600"/>
              </a:spcBef>
              <a:spcAft>
                <a:spcPts val="0"/>
              </a:spcAft>
              <a:buSzPts val="1800"/>
              <a:buChar char="●"/>
            </a:pPr>
            <a:r>
              <a:rPr lang="en"/>
              <a:t>Kingsport, TN</a:t>
            </a:r>
            <a:endParaRPr/>
          </a:p>
          <a:p>
            <a:pPr marL="457200" lvl="0" indent="-342900" algn="l" rtl="0">
              <a:spcBef>
                <a:spcPts val="0"/>
              </a:spcBef>
              <a:spcAft>
                <a:spcPts val="0"/>
              </a:spcAft>
              <a:buSzPts val="1800"/>
              <a:buChar char="●"/>
            </a:pPr>
            <a:r>
              <a:rPr lang="en"/>
              <a:t>6th-8th Grade</a:t>
            </a:r>
            <a:endParaRPr/>
          </a:p>
          <a:p>
            <a:pPr marL="457200" lvl="0" indent="-342900" algn="l" rtl="0">
              <a:spcBef>
                <a:spcPts val="0"/>
              </a:spcBef>
              <a:spcAft>
                <a:spcPts val="0"/>
              </a:spcAft>
              <a:buSzPts val="1800"/>
              <a:buChar char="●"/>
            </a:pPr>
            <a:r>
              <a:rPr lang="en"/>
              <a:t>Approximately 100 staff (67 teachers)</a:t>
            </a:r>
            <a:endParaRPr/>
          </a:p>
          <a:p>
            <a:pPr marL="457200" lvl="0" indent="-342900" algn="l" rtl="0">
              <a:spcBef>
                <a:spcPts val="0"/>
              </a:spcBef>
              <a:spcAft>
                <a:spcPts val="0"/>
              </a:spcAft>
              <a:buSzPts val="1800"/>
              <a:buChar char="●"/>
            </a:pPr>
            <a:r>
              <a:rPr lang="en"/>
              <a:t>820 students</a:t>
            </a:r>
            <a:endParaRPr/>
          </a:p>
          <a:p>
            <a:pPr marL="457200" lvl="0" indent="-342900" algn="l" rtl="0">
              <a:spcBef>
                <a:spcPts val="0"/>
              </a:spcBef>
              <a:spcAft>
                <a:spcPts val="0"/>
              </a:spcAft>
              <a:buSzPts val="1800"/>
              <a:buChar char="●"/>
            </a:pPr>
            <a:r>
              <a:rPr lang="en"/>
              <a:t>Designated Title 1 School</a:t>
            </a:r>
            <a:endParaRPr/>
          </a:p>
          <a:p>
            <a:pPr marL="457200" lvl="0" indent="-342900" algn="l" rtl="0">
              <a:spcBef>
                <a:spcPts val="0"/>
              </a:spcBef>
              <a:spcAft>
                <a:spcPts val="0"/>
              </a:spcAft>
              <a:buSzPts val="1800"/>
              <a:buChar char="●"/>
            </a:pPr>
            <a:r>
              <a:rPr lang="en"/>
              <a:t>100</a:t>
            </a:r>
            <a:r>
              <a:rPr lang="en" sz="1800"/>
              <a:t>% free and reduced lunch</a:t>
            </a:r>
            <a:endParaRPr/>
          </a:p>
          <a:p>
            <a:pPr marL="91440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137" name="Google Shape;137;p2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Warrior Academy Schedule</a:t>
            </a:r>
            <a:endParaRPr/>
          </a:p>
        </p:txBody>
      </p:sp>
      <p:sp>
        <p:nvSpPr>
          <p:cNvPr id="257" name="Google Shape;257;p47"/>
          <p:cNvSpPr txBox="1">
            <a:spLocks noGrp="1"/>
          </p:cNvSpPr>
          <p:nvPr>
            <p:ph type="body" idx="1"/>
          </p:nvPr>
        </p:nvSpPr>
        <p:spPr>
          <a:xfrm>
            <a:off x="311700" y="1017450"/>
            <a:ext cx="4317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7:00-7:45 Greet Students</a:t>
            </a:r>
            <a:endParaRPr/>
          </a:p>
          <a:p>
            <a:pPr marL="0" lvl="0" indent="0" algn="l" rtl="0">
              <a:spcBef>
                <a:spcPts val="1600"/>
              </a:spcBef>
              <a:spcAft>
                <a:spcPts val="0"/>
              </a:spcAft>
              <a:buNone/>
            </a:pPr>
            <a:r>
              <a:rPr lang="en"/>
              <a:t>7:45-8:15 Breakfast/Check-In</a:t>
            </a:r>
            <a:endParaRPr/>
          </a:p>
          <a:p>
            <a:pPr marL="0" lvl="0" indent="0" algn="l" rtl="0">
              <a:spcBef>
                <a:spcPts val="1600"/>
              </a:spcBef>
              <a:spcAft>
                <a:spcPts val="0"/>
              </a:spcAft>
              <a:buNone/>
            </a:pPr>
            <a:r>
              <a:rPr lang="en"/>
              <a:t>8:15-11:00 Academic Time</a:t>
            </a:r>
            <a:endParaRPr/>
          </a:p>
          <a:p>
            <a:pPr marL="0" lvl="0" indent="0" algn="l" rtl="0">
              <a:spcBef>
                <a:spcPts val="1600"/>
              </a:spcBef>
              <a:spcAft>
                <a:spcPts val="0"/>
              </a:spcAft>
              <a:buNone/>
            </a:pPr>
            <a:r>
              <a:rPr lang="en"/>
              <a:t>11:00-11:30 SEL Time</a:t>
            </a:r>
            <a:endParaRPr/>
          </a:p>
          <a:p>
            <a:pPr marL="0" lvl="0" indent="0" algn="l" rtl="0">
              <a:spcBef>
                <a:spcPts val="1600"/>
              </a:spcBef>
              <a:spcAft>
                <a:spcPts val="0"/>
              </a:spcAft>
              <a:buNone/>
            </a:pPr>
            <a:r>
              <a:rPr lang="en"/>
              <a:t>11:30-12:00 Lunch</a:t>
            </a:r>
            <a:endParaRPr/>
          </a:p>
          <a:p>
            <a:pPr marL="0" lvl="0" indent="0" algn="l" rtl="0">
              <a:spcBef>
                <a:spcPts val="1600"/>
              </a:spcBef>
              <a:spcAft>
                <a:spcPts val="0"/>
              </a:spcAft>
              <a:buNone/>
            </a:pPr>
            <a:r>
              <a:rPr lang="en"/>
              <a:t>12:00-1:00 Reading</a:t>
            </a:r>
            <a:endParaRPr/>
          </a:p>
          <a:p>
            <a:pPr marL="0" lvl="0" indent="0" algn="l" rtl="0">
              <a:spcBef>
                <a:spcPts val="1600"/>
              </a:spcBef>
              <a:spcAft>
                <a:spcPts val="0"/>
              </a:spcAft>
              <a:buNone/>
            </a:pPr>
            <a:r>
              <a:rPr lang="en"/>
              <a:t>1:00-2:30 Academic Time</a:t>
            </a:r>
            <a:endParaRPr/>
          </a:p>
          <a:p>
            <a:pPr marL="0" lvl="0" indent="0" algn="l" rtl="0">
              <a:spcBef>
                <a:spcPts val="1600"/>
              </a:spcBef>
              <a:spcAft>
                <a:spcPts val="1600"/>
              </a:spcAft>
              <a:buNone/>
            </a:pPr>
            <a:r>
              <a:rPr lang="en"/>
              <a:t>2:30-2:45 Daily Point Accountability</a:t>
            </a:r>
            <a:endParaRPr/>
          </a:p>
        </p:txBody>
      </p:sp>
      <p:sp>
        <p:nvSpPr>
          <p:cNvPr id="258" name="Google Shape;258;p4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259" name="Google Shape;259;p47"/>
          <p:cNvSpPr txBox="1"/>
          <p:nvPr/>
        </p:nvSpPr>
        <p:spPr>
          <a:xfrm>
            <a:off x="4466075" y="1166700"/>
            <a:ext cx="4265400" cy="3612900"/>
          </a:xfrm>
          <a:prstGeom prst="rect">
            <a:avLst/>
          </a:prstGeom>
          <a:noFill/>
          <a:ln>
            <a:noFill/>
          </a:ln>
        </p:spPr>
        <p:txBody>
          <a:bodyPr spcFirstLastPara="1" wrap="square" lIns="91425" tIns="91425" rIns="91425" bIns="91425" anchor="t" anchorCtr="0">
            <a:noAutofit/>
          </a:bodyPr>
          <a:lstStyle/>
          <a:p>
            <a:pPr marL="914400" lvl="1" indent="-342900" algn="l" rtl="0">
              <a:spcBef>
                <a:spcPts val="0"/>
              </a:spcBef>
              <a:spcAft>
                <a:spcPts val="0"/>
              </a:spcAft>
              <a:buSzPts val="1800"/>
              <a:buFont typeface="Lato"/>
              <a:buChar char="○"/>
            </a:pPr>
            <a:endParaRPr sz="1800">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Warrior Academy Weekly Activities</a:t>
            </a:r>
            <a:endParaRPr/>
          </a:p>
        </p:txBody>
      </p:sp>
      <p:sp>
        <p:nvSpPr>
          <p:cNvPr id="265" name="Google Shape;265;p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400" b="1">
              <a:solidFill>
                <a:srgbClr val="000000"/>
              </a:solidFill>
            </a:endParaRPr>
          </a:p>
          <a:p>
            <a:pPr marL="457200" lvl="0" indent="-342900" algn="l" rtl="0">
              <a:lnSpc>
                <a:spcPct val="100000"/>
              </a:lnSpc>
              <a:spcBef>
                <a:spcPts val="0"/>
              </a:spcBef>
              <a:spcAft>
                <a:spcPts val="0"/>
              </a:spcAft>
              <a:buClr>
                <a:srgbClr val="000000"/>
              </a:buClr>
              <a:buSzPts val="1800"/>
              <a:buFont typeface="Lato"/>
              <a:buChar char="●"/>
            </a:pPr>
            <a:r>
              <a:rPr lang="en">
                <a:solidFill>
                  <a:srgbClr val="000000"/>
                </a:solidFill>
              </a:rPr>
              <a:t>Weekly Counseling Visits</a:t>
            </a:r>
            <a:endParaRPr>
              <a:solidFill>
                <a:srgbClr val="000000"/>
              </a:solidFill>
            </a:endParaRPr>
          </a:p>
          <a:p>
            <a:pPr marL="457200" lvl="0" indent="-342900" algn="l" rtl="0">
              <a:lnSpc>
                <a:spcPct val="100000"/>
              </a:lnSpc>
              <a:spcBef>
                <a:spcPts val="0"/>
              </a:spcBef>
              <a:spcAft>
                <a:spcPts val="0"/>
              </a:spcAft>
              <a:buClr>
                <a:srgbClr val="000000"/>
              </a:buClr>
              <a:buSzPts val="1800"/>
              <a:buFont typeface="Lato"/>
              <a:buChar char="●"/>
            </a:pPr>
            <a:r>
              <a:rPr lang="en">
                <a:solidFill>
                  <a:srgbClr val="000000"/>
                </a:solidFill>
              </a:rPr>
              <a:t>Service Learning</a:t>
            </a:r>
            <a:endParaRPr>
              <a:solidFill>
                <a:srgbClr val="000000"/>
              </a:solidFill>
            </a:endParaRPr>
          </a:p>
          <a:p>
            <a:pPr marL="914400" lvl="1" indent="-342900" algn="l" rtl="0">
              <a:lnSpc>
                <a:spcPct val="100000"/>
              </a:lnSpc>
              <a:spcBef>
                <a:spcPts val="0"/>
              </a:spcBef>
              <a:spcAft>
                <a:spcPts val="0"/>
              </a:spcAft>
              <a:buClr>
                <a:srgbClr val="000000"/>
              </a:buClr>
              <a:buSzPts val="1800"/>
              <a:buFont typeface="Lato"/>
              <a:buChar char="○"/>
            </a:pPr>
            <a:r>
              <a:rPr lang="en" sz="1800">
                <a:solidFill>
                  <a:srgbClr val="000000"/>
                </a:solidFill>
              </a:rPr>
              <a:t>Small Miracles -- equestrian farm</a:t>
            </a:r>
            <a:endParaRPr sz="1800">
              <a:solidFill>
                <a:srgbClr val="000000"/>
              </a:solidFill>
            </a:endParaRPr>
          </a:p>
          <a:p>
            <a:pPr marL="914400" lvl="1" indent="-342900" algn="l" rtl="0">
              <a:lnSpc>
                <a:spcPct val="100000"/>
              </a:lnSpc>
              <a:spcBef>
                <a:spcPts val="0"/>
              </a:spcBef>
              <a:spcAft>
                <a:spcPts val="0"/>
              </a:spcAft>
              <a:buClr>
                <a:srgbClr val="000000"/>
              </a:buClr>
              <a:buSzPts val="1800"/>
              <a:buFont typeface="Lato"/>
              <a:buChar char="○"/>
            </a:pPr>
            <a:r>
              <a:rPr lang="en" sz="1800">
                <a:solidFill>
                  <a:srgbClr val="000000"/>
                </a:solidFill>
              </a:rPr>
              <a:t>Dobyns Bennett -- special needs mentoring in an FA1 class</a:t>
            </a:r>
            <a:endParaRPr sz="1800">
              <a:solidFill>
                <a:srgbClr val="000000"/>
              </a:solidFill>
            </a:endParaRPr>
          </a:p>
          <a:p>
            <a:pPr marL="914400" lvl="1" indent="-342900" algn="l" rtl="0">
              <a:lnSpc>
                <a:spcPct val="100000"/>
              </a:lnSpc>
              <a:spcBef>
                <a:spcPts val="0"/>
              </a:spcBef>
              <a:spcAft>
                <a:spcPts val="0"/>
              </a:spcAft>
              <a:buClr>
                <a:srgbClr val="000000"/>
              </a:buClr>
              <a:buSzPts val="1800"/>
              <a:buFont typeface="Lato"/>
              <a:buChar char="○"/>
            </a:pPr>
            <a:r>
              <a:rPr lang="en" sz="1800">
                <a:solidFill>
                  <a:srgbClr val="000000"/>
                </a:solidFill>
              </a:rPr>
              <a:t>Feel Good Fridays Coffee Cart</a:t>
            </a:r>
            <a:endParaRPr sz="1800">
              <a:solidFill>
                <a:srgbClr val="000000"/>
              </a:solidFill>
            </a:endParaRPr>
          </a:p>
          <a:p>
            <a:pPr marL="457200" lvl="0" indent="-342900" algn="l" rtl="0">
              <a:lnSpc>
                <a:spcPct val="100000"/>
              </a:lnSpc>
              <a:spcBef>
                <a:spcPts val="0"/>
              </a:spcBef>
              <a:spcAft>
                <a:spcPts val="0"/>
              </a:spcAft>
              <a:buClr>
                <a:srgbClr val="000000"/>
              </a:buClr>
              <a:buSzPts val="1800"/>
              <a:buFont typeface="Arial"/>
              <a:buChar char="●"/>
            </a:pPr>
            <a:r>
              <a:rPr lang="en">
                <a:solidFill>
                  <a:srgbClr val="000000"/>
                </a:solidFill>
              </a:rPr>
              <a:t>Guest Speakers</a:t>
            </a:r>
            <a:endParaRPr>
              <a:solidFill>
                <a:srgbClr val="000000"/>
              </a:solidFill>
            </a:endParaRPr>
          </a:p>
          <a:p>
            <a:pPr marL="914400" lvl="1" indent="-342900" algn="l" rtl="0">
              <a:lnSpc>
                <a:spcPct val="100000"/>
              </a:lnSpc>
              <a:spcBef>
                <a:spcPts val="0"/>
              </a:spcBef>
              <a:spcAft>
                <a:spcPts val="0"/>
              </a:spcAft>
              <a:buClr>
                <a:srgbClr val="000000"/>
              </a:buClr>
              <a:buSzPts val="1800"/>
              <a:buFont typeface="Arial"/>
              <a:buChar char="○"/>
            </a:pPr>
            <a:r>
              <a:rPr lang="en" sz="1800">
                <a:solidFill>
                  <a:srgbClr val="000000"/>
                </a:solidFill>
              </a:rPr>
              <a:t>Navy Seal</a:t>
            </a:r>
            <a:endParaRPr sz="1800">
              <a:solidFill>
                <a:srgbClr val="000000"/>
              </a:solidFill>
            </a:endParaRPr>
          </a:p>
          <a:p>
            <a:pPr marL="914400" lvl="1" indent="-342900" algn="l" rtl="0">
              <a:lnSpc>
                <a:spcPct val="100000"/>
              </a:lnSpc>
              <a:spcBef>
                <a:spcPts val="0"/>
              </a:spcBef>
              <a:spcAft>
                <a:spcPts val="0"/>
              </a:spcAft>
              <a:buClr>
                <a:srgbClr val="000000"/>
              </a:buClr>
              <a:buSzPts val="1800"/>
              <a:buFont typeface="Arial"/>
              <a:buChar char="○"/>
            </a:pPr>
            <a:r>
              <a:rPr lang="en" sz="1800">
                <a:solidFill>
                  <a:srgbClr val="000000"/>
                </a:solidFill>
              </a:rPr>
              <a:t>Community Leaders and Athletes</a:t>
            </a:r>
            <a:endParaRPr sz="1800">
              <a:solidFill>
                <a:srgbClr val="000000"/>
              </a:solidFill>
            </a:endParaRPr>
          </a:p>
          <a:p>
            <a:pPr marL="914400" lvl="1" indent="-342900" algn="l" rtl="0">
              <a:lnSpc>
                <a:spcPct val="100000"/>
              </a:lnSpc>
              <a:spcBef>
                <a:spcPts val="0"/>
              </a:spcBef>
              <a:spcAft>
                <a:spcPts val="0"/>
              </a:spcAft>
              <a:buClr>
                <a:srgbClr val="000000"/>
              </a:buClr>
              <a:buSzPts val="1800"/>
              <a:buFont typeface="Arial"/>
              <a:buChar char="○"/>
            </a:pPr>
            <a:r>
              <a:rPr lang="en" sz="1800">
                <a:solidFill>
                  <a:srgbClr val="000000"/>
                </a:solidFill>
              </a:rPr>
              <a:t>High School Principal</a:t>
            </a:r>
            <a:endParaRPr sz="1800">
              <a:solidFill>
                <a:srgbClr val="000000"/>
              </a:solidFill>
            </a:endParaRPr>
          </a:p>
          <a:p>
            <a:pPr marL="914400" lvl="1" indent="-342900" algn="l" rtl="0">
              <a:lnSpc>
                <a:spcPct val="100000"/>
              </a:lnSpc>
              <a:spcBef>
                <a:spcPts val="0"/>
              </a:spcBef>
              <a:spcAft>
                <a:spcPts val="0"/>
              </a:spcAft>
              <a:buClr>
                <a:srgbClr val="000000"/>
              </a:buClr>
              <a:buSzPts val="1800"/>
              <a:buFont typeface="Arial"/>
              <a:buChar char="○"/>
            </a:pPr>
            <a:r>
              <a:rPr lang="en" sz="1800">
                <a:solidFill>
                  <a:srgbClr val="000000"/>
                </a:solidFill>
              </a:rPr>
              <a:t>Superintendent </a:t>
            </a:r>
            <a:endParaRPr sz="1800">
              <a:solidFill>
                <a:srgbClr val="000000"/>
              </a:solidFill>
            </a:endParaRPr>
          </a:p>
          <a:p>
            <a:pPr marL="914400" lvl="0" indent="0" algn="l" rtl="0">
              <a:lnSpc>
                <a:spcPct val="100000"/>
              </a:lnSpc>
              <a:spcBef>
                <a:spcPts val="0"/>
              </a:spcBef>
              <a:spcAft>
                <a:spcPts val="0"/>
              </a:spcAft>
              <a:buNone/>
            </a:pPr>
            <a:endParaRPr>
              <a:solidFill>
                <a:srgbClr val="000000"/>
              </a:solidFill>
            </a:endParaRPr>
          </a:p>
        </p:txBody>
      </p:sp>
      <p:sp>
        <p:nvSpPr>
          <p:cNvPr id="266" name="Google Shape;266;p4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9"/>
          <p:cNvSpPr txBox="1">
            <a:spLocks noGrp="1"/>
          </p:cNvSpPr>
          <p:nvPr>
            <p:ph type="title"/>
          </p:nvPr>
        </p:nvSpPr>
        <p:spPr>
          <a:xfrm>
            <a:off x="311700" y="178075"/>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RTI Successes </a:t>
            </a:r>
            <a:endParaRPr/>
          </a:p>
        </p:txBody>
      </p:sp>
      <p:sp>
        <p:nvSpPr>
          <p:cNvPr id="272" name="Google Shape;272;p49"/>
          <p:cNvSpPr txBox="1">
            <a:spLocks noGrp="1"/>
          </p:cNvSpPr>
          <p:nvPr>
            <p:ph type="body" idx="1"/>
          </p:nvPr>
        </p:nvSpPr>
        <p:spPr>
          <a:xfrm>
            <a:off x="311700" y="865325"/>
            <a:ext cx="8520600" cy="3629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rPr>
              <a:t>We decreased days of suspension from 287 days of ISS and 232 days of OSS in 2017 to 147 days of ISS and 167 days of OSS by the end of November 2018.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Improved attendance </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Fewer bus referrals</a:t>
            </a: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An improved focus on relationship building and teacher involvement in restorative practices and RTIB2.</a:t>
            </a:r>
            <a:endParaRPr>
              <a:solidFill>
                <a:srgbClr val="000000"/>
              </a:solidFill>
            </a:endParaRPr>
          </a:p>
          <a:p>
            <a:pPr marL="45720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273" name="Google Shape;273;p4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50"/>
          <p:cNvSpPr txBox="1">
            <a:spLocks noGrp="1"/>
          </p:cNvSpPr>
          <p:nvPr>
            <p:ph type="title"/>
          </p:nvPr>
        </p:nvSpPr>
        <p:spPr>
          <a:xfrm>
            <a:off x="311700" y="165525"/>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Attendance Success 2018/2019</a:t>
            </a:r>
            <a:endParaRPr/>
          </a:p>
        </p:txBody>
      </p:sp>
      <p:sp>
        <p:nvSpPr>
          <p:cNvPr id="279" name="Google Shape;279;p5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280" name="Google Shape;280;p5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pic>
        <p:nvPicPr>
          <p:cNvPr id="281" name="Google Shape;281;p50"/>
          <p:cNvPicPr preferRelativeResize="0"/>
          <p:nvPr/>
        </p:nvPicPr>
        <p:blipFill>
          <a:blip r:embed="rId3">
            <a:alphaModFix/>
          </a:blip>
          <a:stretch>
            <a:fillRect/>
          </a:stretch>
        </p:blipFill>
        <p:spPr>
          <a:xfrm>
            <a:off x="223838" y="666750"/>
            <a:ext cx="8696325" cy="3810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p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288" name="Google Shape;288;p5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pic>
        <p:nvPicPr>
          <p:cNvPr id="289" name="Google Shape;289;p51"/>
          <p:cNvPicPr preferRelativeResize="0"/>
          <p:nvPr/>
        </p:nvPicPr>
        <p:blipFill>
          <a:blip r:embed="rId3">
            <a:alphaModFix/>
          </a:blip>
          <a:stretch>
            <a:fillRect/>
          </a:stretch>
        </p:blipFill>
        <p:spPr>
          <a:xfrm>
            <a:off x="2948325" y="2228450"/>
            <a:ext cx="2368176" cy="2915052"/>
          </a:xfrm>
          <a:prstGeom prst="rect">
            <a:avLst/>
          </a:prstGeom>
          <a:noFill/>
          <a:ln>
            <a:noFill/>
          </a:ln>
        </p:spPr>
      </p:pic>
      <p:pic>
        <p:nvPicPr>
          <p:cNvPr id="290" name="Google Shape;290;p51"/>
          <p:cNvPicPr preferRelativeResize="0"/>
          <p:nvPr/>
        </p:nvPicPr>
        <p:blipFill>
          <a:blip r:embed="rId4">
            <a:alphaModFix/>
          </a:blip>
          <a:stretch>
            <a:fillRect/>
          </a:stretch>
        </p:blipFill>
        <p:spPr>
          <a:xfrm>
            <a:off x="5316500" y="2228425"/>
            <a:ext cx="1921949" cy="2902400"/>
          </a:xfrm>
          <a:prstGeom prst="rect">
            <a:avLst/>
          </a:prstGeom>
          <a:noFill/>
          <a:ln>
            <a:noFill/>
          </a:ln>
        </p:spPr>
      </p:pic>
      <p:pic>
        <p:nvPicPr>
          <p:cNvPr id="291" name="Google Shape;291;p51"/>
          <p:cNvPicPr preferRelativeResize="0"/>
          <p:nvPr/>
        </p:nvPicPr>
        <p:blipFill>
          <a:blip r:embed="rId5">
            <a:alphaModFix/>
          </a:blip>
          <a:stretch>
            <a:fillRect/>
          </a:stretch>
        </p:blipFill>
        <p:spPr>
          <a:xfrm>
            <a:off x="5637450" y="0"/>
            <a:ext cx="3485875" cy="2241101"/>
          </a:xfrm>
          <a:prstGeom prst="rect">
            <a:avLst/>
          </a:prstGeom>
          <a:noFill/>
          <a:ln>
            <a:noFill/>
          </a:ln>
        </p:spPr>
      </p:pic>
      <p:pic>
        <p:nvPicPr>
          <p:cNvPr id="292" name="Google Shape;292;p51"/>
          <p:cNvPicPr preferRelativeResize="0"/>
          <p:nvPr/>
        </p:nvPicPr>
        <p:blipFill>
          <a:blip r:embed="rId6">
            <a:alphaModFix/>
          </a:blip>
          <a:stretch>
            <a:fillRect/>
          </a:stretch>
        </p:blipFill>
        <p:spPr>
          <a:xfrm>
            <a:off x="2781225" y="16625"/>
            <a:ext cx="2856224" cy="2241099"/>
          </a:xfrm>
          <a:prstGeom prst="rect">
            <a:avLst/>
          </a:prstGeom>
          <a:noFill/>
          <a:ln>
            <a:noFill/>
          </a:ln>
        </p:spPr>
      </p:pic>
      <p:pic>
        <p:nvPicPr>
          <p:cNvPr id="293" name="Google Shape;293;p51"/>
          <p:cNvPicPr preferRelativeResize="0"/>
          <p:nvPr/>
        </p:nvPicPr>
        <p:blipFill>
          <a:blip r:embed="rId7">
            <a:alphaModFix/>
          </a:blip>
          <a:stretch>
            <a:fillRect/>
          </a:stretch>
        </p:blipFill>
        <p:spPr>
          <a:xfrm>
            <a:off x="0" y="0"/>
            <a:ext cx="2856224" cy="2241101"/>
          </a:xfrm>
          <a:prstGeom prst="rect">
            <a:avLst/>
          </a:prstGeom>
          <a:noFill/>
          <a:ln>
            <a:noFill/>
          </a:ln>
        </p:spPr>
      </p:pic>
      <p:pic>
        <p:nvPicPr>
          <p:cNvPr id="294" name="Google Shape;294;p51"/>
          <p:cNvPicPr preferRelativeResize="0"/>
          <p:nvPr/>
        </p:nvPicPr>
        <p:blipFill>
          <a:blip r:embed="rId8">
            <a:alphaModFix/>
          </a:blip>
          <a:stretch>
            <a:fillRect/>
          </a:stretch>
        </p:blipFill>
        <p:spPr>
          <a:xfrm>
            <a:off x="0" y="2241100"/>
            <a:ext cx="2948324" cy="2915049"/>
          </a:xfrm>
          <a:prstGeom prst="rect">
            <a:avLst/>
          </a:prstGeom>
          <a:noFill/>
          <a:ln>
            <a:noFill/>
          </a:ln>
        </p:spPr>
      </p:pic>
      <p:pic>
        <p:nvPicPr>
          <p:cNvPr id="295" name="Google Shape;295;p51"/>
          <p:cNvPicPr preferRelativeResize="0"/>
          <p:nvPr/>
        </p:nvPicPr>
        <p:blipFill>
          <a:blip r:embed="rId9">
            <a:alphaModFix/>
          </a:blip>
          <a:stretch>
            <a:fillRect/>
          </a:stretch>
        </p:blipFill>
        <p:spPr>
          <a:xfrm>
            <a:off x="7238450" y="2241100"/>
            <a:ext cx="1921951" cy="29024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 When to Conduct a Functional Behavioral Assessment</a:t>
            </a:r>
            <a:endParaRPr/>
          </a:p>
          <a:p>
            <a:pPr marL="0" lvl="0" indent="0" algn="ctr" rtl="0">
              <a:spcBef>
                <a:spcPts val="0"/>
              </a:spcBef>
              <a:spcAft>
                <a:spcPts val="0"/>
              </a:spcAft>
              <a:buNone/>
            </a:pPr>
            <a:r>
              <a:rPr lang="en"/>
              <a:t>(FBA)</a:t>
            </a:r>
            <a:endParaRPr/>
          </a:p>
        </p:txBody>
      </p:sp>
      <p:sp>
        <p:nvSpPr>
          <p:cNvPr id="301" name="Google Shape;301;p5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Autofit/>
          </a:bodyPr>
          <a:lstStyle/>
          <a:p>
            <a:pPr marL="457200" lvl="0" indent="0" algn="ctr" rtl="0">
              <a:spcBef>
                <a:spcPts val="0"/>
              </a:spcBef>
              <a:spcAft>
                <a:spcPts val="0"/>
              </a:spcAft>
              <a:buNone/>
            </a:pPr>
            <a:endParaRPr sz="2900"/>
          </a:p>
          <a:p>
            <a:pPr marL="457200" lvl="0" indent="0" algn="ctr" rtl="0">
              <a:spcBef>
                <a:spcPts val="0"/>
              </a:spcBef>
              <a:spcAft>
                <a:spcPts val="0"/>
              </a:spcAft>
              <a:buNone/>
            </a:pPr>
            <a:endParaRPr sz="2900"/>
          </a:p>
          <a:p>
            <a:pPr marL="0" lvl="0" indent="0" algn="ctr" rtl="0">
              <a:spcBef>
                <a:spcPts val="0"/>
              </a:spcBef>
              <a:spcAft>
                <a:spcPts val="0"/>
              </a:spcAft>
              <a:buNone/>
            </a:pPr>
            <a:endParaRPr sz="2900"/>
          </a:p>
        </p:txBody>
      </p:sp>
      <p:sp>
        <p:nvSpPr>
          <p:cNvPr id="302" name="Google Shape;302;p5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3"/>
          <p:cNvSpPr txBox="1">
            <a:spLocks noGrp="1"/>
          </p:cNvSpPr>
          <p:nvPr>
            <p:ph type="title"/>
          </p:nvPr>
        </p:nvSpPr>
        <p:spPr>
          <a:xfrm>
            <a:off x="311700" y="391350"/>
            <a:ext cx="8520600" cy="11445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Clr>
                <a:srgbClr val="008EA9"/>
              </a:buClr>
              <a:buSzPts val="3600"/>
              <a:buFont typeface="Century Gothic"/>
              <a:buNone/>
            </a:pPr>
            <a:r>
              <a:rPr lang="en" sz="3600">
                <a:solidFill>
                  <a:srgbClr val="008EA9"/>
                </a:solidFill>
                <a:latin typeface="Century Gothic"/>
                <a:ea typeface="Century Gothic"/>
                <a:cs typeface="Century Gothic"/>
                <a:sym typeface="Century Gothic"/>
              </a:rPr>
              <a:t>Reflecting on Behaviors</a:t>
            </a:r>
            <a:br>
              <a:rPr lang="en" sz="3600">
                <a:solidFill>
                  <a:srgbClr val="008EA9"/>
                </a:solidFill>
                <a:latin typeface="Century Gothic"/>
                <a:ea typeface="Century Gothic"/>
                <a:cs typeface="Century Gothic"/>
                <a:sym typeface="Century Gothic"/>
              </a:rPr>
            </a:br>
            <a:r>
              <a:rPr lang="en" sz="3600">
                <a:solidFill>
                  <a:srgbClr val="008EA9"/>
                </a:solidFill>
                <a:latin typeface="Century Gothic"/>
                <a:ea typeface="Century Gothic"/>
                <a:cs typeface="Century Gothic"/>
                <a:sym typeface="Century Gothic"/>
              </a:rPr>
              <a:t>that Challenge Us</a:t>
            </a:r>
            <a:endParaRPr/>
          </a:p>
        </p:txBody>
      </p:sp>
      <p:sp>
        <p:nvSpPr>
          <p:cNvPr id="308" name="Google Shape;308;p5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grpSp>
        <p:nvGrpSpPr>
          <p:cNvPr id="309" name="Google Shape;309;p53"/>
          <p:cNvGrpSpPr/>
          <p:nvPr/>
        </p:nvGrpSpPr>
        <p:grpSpPr>
          <a:xfrm>
            <a:off x="212450" y="2571749"/>
            <a:ext cx="8719117" cy="1998622"/>
            <a:chOff x="0" y="44468"/>
            <a:chExt cx="11317649" cy="2715888"/>
          </a:xfrm>
        </p:grpSpPr>
        <p:sp>
          <p:nvSpPr>
            <p:cNvPr id="310" name="Google Shape;310;p53"/>
            <p:cNvSpPr/>
            <p:nvPr/>
          </p:nvSpPr>
          <p:spPr>
            <a:xfrm>
              <a:off x="765940" y="78277"/>
              <a:ext cx="2146800" cy="1414800"/>
            </a:xfrm>
            <a:prstGeom prst="roundRect">
              <a:avLst>
                <a:gd name="adj" fmla="val 16667"/>
              </a:avLst>
            </a:prstGeom>
            <a:blipFill rotWithShape="1">
              <a:blip r:embed="rId3">
                <a:alphaModFix/>
              </a:blip>
              <a:stretch>
                <a:fillRect l="14229" t="4509" r="14449" b="1349"/>
              </a:stretch>
            </a:blip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53"/>
            <p:cNvSpPr/>
            <p:nvPr/>
          </p:nvSpPr>
          <p:spPr>
            <a:xfrm>
              <a:off x="0" y="1727118"/>
              <a:ext cx="3673200" cy="1023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53"/>
            <p:cNvSpPr txBox="1"/>
            <p:nvPr/>
          </p:nvSpPr>
          <p:spPr>
            <a:xfrm>
              <a:off x="0" y="1727118"/>
              <a:ext cx="3673200" cy="1023900"/>
            </a:xfrm>
            <a:prstGeom prst="rect">
              <a:avLst/>
            </a:prstGeom>
            <a:noFill/>
            <a:ln>
              <a:noFill/>
            </a:ln>
          </p:spPr>
          <p:txBody>
            <a:bodyPr spcFirstLastPara="1" wrap="square" lIns="241800" tIns="241800" rIns="241800" bIns="0" anchor="t" anchorCtr="0">
              <a:noAutofit/>
            </a:bodyPr>
            <a:lstStyle/>
            <a:p>
              <a:pPr marL="457200" marR="0" lvl="0" indent="-444500" algn="l" rtl="0">
                <a:lnSpc>
                  <a:spcPct val="90000"/>
                </a:lnSpc>
                <a:spcBef>
                  <a:spcPts val="0"/>
                </a:spcBef>
                <a:spcAft>
                  <a:spcPts val="0"/>
                </a:spcAft>
                <a:buClr>
                  <a:srgbClr val="000000"/>
                </a:buClr>
                <a:buSzPts val="3400"/>
                <a:buFont typeface="Arial"/>
                <a:buAutoNum type="arabicPeriod"/>
              </a:pPr>
              <a:r>
                <a:rPr lang="en" sz="3400"/>
                <a:t>_____</a:t>
              </a:r>
              <a:r>
                <a:rPr lang="en" sz="3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13" name="Google Shape;313;p53"/>
            <p:cNvSpPr/>
            <p:nvPr/>
          </p:nvSpPr>
          <p:spPr>
            <a:xfrm>
              <a:off x="4694235" y="44468"/>
              <a:ext cx="2122200" cy="1414800"/>
            </a:xfrm>
            <a:prstGeom prst="roundRect">
              <a:avLst>
                <a:gd name="adj" fmla="val 16667"/>
              </a:avLst>
            </a:prstGeom>
            <a:blipFill rotWithShape="1">
              <a:blip r:embed="rId4">
                <a:alphaModFix/>
              </a:blip>
              <a:stretch>
                <a:fillRect/>
              </a:stretch>
            </a:blip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53"/>
            <p:cNvSpPr/>
            <p:nvPr/>
          </p:nvSpPr>
          <p:spPr>
            <a:xfrm>
              <a:off x="3952166" y="1736456"/>
              <a:ext cx="3606300" cy="1023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53"/>
            <p:cNvSpPr txBox="1"/>
            <p:nvPr/>
          </p:nvSpPr>
          <p:spPr>
            <a:xfrm>
              <a:off x="3952166" y="1736456"/>
              <a:ext cx="3606300" cy="1023900"/>
            </a:xfrm>
            <a:prstGeom prst="rect">
              <a:avLst/>
            </a:prstGeom>
            <a:noFill/>
            <a:ln>
              <a:noFill/>
            </a:ln>
          </p:spPr>
          <p:txBody>
            <a:bodyPr spcFirstLastPara="1" wrap="square" lIns="241800" tIns="241800" rIns="241800" bIns="0" anchor="t" anchorCtr="0">
              <a:noAutofit/>
            </a:bodyPr>
            <a:lstStyle/>
            <a:p>
              <a:pPr marL="0" marR="0" lvl="0" indent="0" algn="l" rtl="0">
                <a:lnSpc>
                  <a:spcPct val="90000"/>
                </a:lnSpc>
                <a:spcBef>
                  <a:spcPts val="0"/>
                </a:spcBef>
                <a:spcAft>
                  <a:spcPts val="0"/>
                </a:spcAft>
                <a:buClr>
                  <a:srgbClr val="000000"/>
                </a:buClr>
                <a:buSzPts val="3400"/>
                <a:buFont typeface="Arial"/>
                <a:buNone/>
              </a:pPr>
              <a:r>
                <a:rPr lang="en" sz="3400"/>
                <a:t>  </a:t>
              </a:r>
              <a:r>
                <a:rPr lang="en" sz="3400" b="0" i="0" u="none" strike="noStrike" cap="none">
                  <a:solidFill>
                    <a:srgbClr val="000000"/>
                  </a:solidFill>
                  <a:latin typeface="Arial"/>
                  <a:ea typeface="Arial"/>
                  <a:cs typeface="Arial"/>
                  <a:sym typeface="Arial"/>
                </a:rPr>
                <a:t>2. ___</a:t>
              </a:r>
              <a:r>
                <a:rPr lang="en" sz="3400"/>
                <a:t>__</a:t>
              </a:r>
              <a:r>
                <a:rPr lang="en" sz="3400" b="0" i="0" u="none" strike="noStrike" cap="none">
                  <a:solidFill>
                    <a:srgbClr val="000000"/>
                  </a:solidFill>
                  <a:latin typeface="Arial"/>
                  <a:ea typeface="Arial"/>
                  <a:cs typeface="Arial"/>
                  <a:sym typeface="Arial"/>
                </a:rPr>
                <a:t>_ </a:t>
              </a:r>
              <a:endParaRPr sz="1400" b="0" i="0" u="none" strike="noStrike" cap="none">
                <a:solidFill>
                  <a:srgbClr val="000000"/>
                </a:solidFill>
                <a:latin typeface="Arial"/>
                <a:ea typeface="Arial"/>
                <a:cs typeface="Arial"/>
                <a:sym typeface="Arial"/>
              </a:endParaRPr>
            </a:p>
          </p:txBody>
        </p:sp>
        <p:sp>
          <p:nvSpPr>
            <p:cNvPr id="316" name="Google Shape;316;p53"/>
            <p:cNvSpPr/>
            <p:nvPr/>
          </p:nvSpPr>
          <p:spPr>
            <a:xfrm>
              <a:off x="8589675" y="107480"/>
              <a:ext cx="1973100" cy="1298100"/>
            </a:xfrm>
            <a:prstGeom prst="roundRect">
              <a:avLst>
                <a:gd name="adj" fmla="val 16667"/>
              </a:avLst>
            </a:prstGeom>
            <a:blipFill rotWithShape="1">
              <a:blip r:embed="rId4">
                <a:alphaModFix/>
              </a:blip>
              <a:stretch>
                <a:fillRect/>
              </a:stretch>
            </a:blip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53"/>
            <p:cNvSpPr/>
            <p:nvPr/>
          </p:nvSpPr>
          <p:spPr>
            <a:xfrm>
              <a:off x="7834649" y="1707253"/>
              <a:ext cx="3483000" cy="1023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53"/>
            <p:cNvSpPr txBox="1"/>
            <p:nvPr/>
          </p:nvSpPr>
          <p:spPr>
            <a:xfrm>
              <a:off x="7834649" y="1707253"/>
              <a:ext cx="3483000" cy="1023900"/>
            </a:xfrm>
            <a:prstGeom prst="rect">
              <a:avLst/>
            </a:prstGeom>
            <a:noFill/>
            <a:ln>
              <a:noFill/>
            </a:ln>
          </p:spPr>
          <p:txBody>
            <a:bodyPr spcFirstLastPara="1" wrap="square" lIns="241800" tIns="241800" rIns="241800" bIns="0" anchor="t" anchorCtr="0">
              <a:noAutofit/>
            </a:bodyPr>
            <a:lstStyle/>
            <a:p>
              <a:pPr marL="0" marR="0" lvl="0" indent="0" algn="l" rtl="0">
                <a:lnSpc>
                  <a:spcPct val="90000"/>
                </a:lnSpc>
                <a:spcBef>
                  <a:spcPts val="0"/>
                </a:spcBef>
                <a:spcAft>
                  <a:spcPts val="0"/>
                </a:spcAft>
                <a:buClr>
                  <a:srgbClr val="000000"/>
                </a:buClr>
                <a:buSzPts val="3400"/>
                <a:buFont typeface="Arial"/>
                <a:buNone/>
              </a:pPr>
              <a:r>
                <a:rPr lang="en" sz="3400"/>
                <a:t>   </a:t>
              </a:r>
              <a:r>
                <a:rPr lang="en" sz="3400" b="0" i="0" u="none" strike="noStrike" cap="none">
                  <a:solidFill>
                    <a:srgbClr val="000000"/>
                  </a:solidFill>
                  <a:latin typeface="Arial"/>
                  <a:ea typeface="Arial"/>
                  <a:cs typeface="Arial"/>
                  <a:sym typeface="Arial"/>
                </a:rPr>
                <a:t>3. _____ </a:t>
              </a:r>
              <a:endParaRPr sz="1400" b="0" i="0" u="none" strike="noStrike" cap="none">
                <a:solidFill>
                  <a:srgbClr val="000000"/>
                </a:solidFill>
                <a:latin typeface="Arial"/>
                <a:ea typeface="Arial"/>
                <a:cs typeface="Arial"/>
                <a:sym typeface="Arial"/>
              </a:endParaRPr>
            </a:p>
          </p:txBody>
        </p:sp>
      </p:grpSp>
      <p:sp>
        <p:nvSpPr>
          <p:cNvPr id="319" name="Google Shape;319;p53"/>
          <p:cNvSpPr txBox="1"/>
          <p:nvPr/>
        </p:nvSpPr>
        <p:spPr>
          <a:xfrm>
            <a:off x="232063" y="1664000"/>
            <a:ext cx="8679900" cy="5727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2800" b="1">
                <a:solidFill>
                  <a:srgbClr val="DB6327"/>
                </a:solidFill>
                <a:latin typeface="Century Gothic"/>
                <a:ea typeface="Century Gothic"/>
                <a:cs typeface="Century Gothic"/>
                <a:sym typeface="Century Gothic"/>
              </a:rPr>
              <a:t>What behaviors push your buttons?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4"/>
          <p:cNvSpPr txBox="1">
            <a:spLocks noGrp="1"/>
          </p:cNvSpPr>
          <p:nvPr>
            <p:ph type="title"/>
          </p:nvPr>
        </p:nvSpPr>
        <p:spPr>
          <a:xfrm>
            <a:off x="311700" y="391350"/>
            <a:ext cx="8520600" cy="135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When To Conduct a </a:t>
            </a:r>
            <a:endParaRPr/>
          </a:p>
          <a:p>
            <a:pPr marL="0" lvl="0" indent="0" algn="ctr" rtl="0">
              <a:spcBef>
                <a:spcPts val="0"/>
              </a:spcBef>
              <a:spcAft>
                <a:spcPts val="0"/>
              </a:spcAft>
              <a:buNone/>
            </a:pPr>
            <a:r>
              <a:rPr lang="en"/>
              <a:t>Functional Behavioral Assessment (FBA)</a:t>
            </a:r>
            <a:endParaRPr/>
          </a:p>
        </p:txBody>
      </p:sp>
      <p:sp>
        <p:nvSpPr>
          <p:cNvPr id="325" name="Google Shape;325;p54"/>
          <p:cNvSpPr txBox="1">
            <a:spLocks noGrp="1"/>
          </p:cNvSpPr>
          <p:nvPr>
            <p:ph type="body" idx="1"/>
          </p:nvPr>
        </p:nvSpPr>
        <p:spPr>
          <a:xfrm>
            <a:off x="311700" y="1747350"/>
            <a:ext cx="8520600" cy="3128700"/>
          </a:xfrm>
          <a:prstGeom prst="rect">
            <a:avLst/>
          </a:prstGeom>
        </p:spPr>
        <p:txBody>
          <a:bodyPr spcFirstLastPara="1" wrap="square" lIns="91425" tIns="91425" rIns="91425" bIns="91425" anchor="t" anchorCtr="0">
            <a:noAutofit/>
          </a:bodyPr>
          <a:lstStyle/>
          <a:p>
            <a:pPr marL="457200" lvl="0" indent="-412750" algn="l" rtl="0">
              <a:lnSpc>
                <a:spcPct val="100000"/>
              </a:lnSpc>
              <a:spcBef>
                <a:spcPts val="0"/>
              </a:spcBef>
              <a:spcAft>
                <a:spcPts val="0"/>
              </a:spcAft>
              <a:buSzPts val="2900"/>
              <a:buChar char="➢"/>
            </a:pPr>
            <a:r>
              <a:rPr lang="en" sz="2900"/>
              <a:t>When a student is receiving Special Education and Related Services engages in conduct that results in a change in placement as defined by 	</a:t>
            </a:r>
            <a:r>
              <a:rPr lang="en" sz="2900" u="sng">
                <a:solidFill>
                  <a:schemeClr val="hlink"/>
                </a:solidFill>
                <a:hlinkClick r:id="rId3"/>
              </a:rPr>
              <a:t>34 C.R.F. 300.536</a:t>
            </a:r>
            <a:endParaRPr sz="2900"/>
          </a:p>
          <a:p>
            <a:pPr marL="457200" lvl="0" indent="-412750" algn="l" rtl="0">
              <a:spcBef>
                <a:spcPts val="0"/>
              </a:spcBef>
              <a:spcAft>
                <a:spcPts val="0"/>
              </a:spcAft>
              <a:buSzPts val="2900"/>
              <a:buChar char="➢"/>
            </a:pPr>
            <a:r>
              <a:rPr lang="en" sz="2900"/>
              <a:t>The student’s conduct that gave rise to the change in placement was, in fact, a manifestation of the child’s disability.  </a:t>
            </a:r>
            <a:endParaRPr sz="2900"/>
          </a:p>
          <a:p>
            <a:pPr marL="0" lvl="0" indent="0" algn="l" rtl="0">
              <a:spcBef>
                <a:spcPts val="1600"/>
              </a:spcBef>
              <a:spcAft>
                <a:spcPts val="1600"/>
              </a:spcAft>
              <a:buNone/>
            </a:pPr>
            <a:endParaRPr sz="2900"/>
          </a:p>
        </p:txBody>
      </p:sp>
      <p:sp>
        <p:nvSpPr>
          <p:cNvPr id="326" name="Google Shape;326;p5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5"/>
          <p:cNvSpPr txBox="1">
            <a:spLocks noGrp="1"/>
          </p:cNvSpPr>
          <p:nvPr>
            <p:ph type="title"/>
          </p:nvPr>
        </p:nvSpPr>
        <p:spPr>
          <a:xfrm>
            <a:off x="311700" y="391350"/>
            <a:ext cx="8520600" cy="135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When To Conduct a </a:t>
            </a:r>
            <a:endParaRPr/>
          </a:p>
          <a:p>
            <a:pPr marL="0" lvl="0" indent="0" algn="ctr" rtl="0">
              <a:spcBef>
                <a:spcPts val="0"/>
              </a:spcBef>
              <a:spcAft>
                <a:spcPts val="0"/>
              </a:spcAft>
              <a:buNone/>
            </a:pPr>
            <a:r>
              <a:rPr lang="en"/>
              <a:t>Functional Behavioral Assessment (FBA)</a:t>
            </a:r>
            <a:endParaRPr/>
          </a:p>
        </p:txBody>
      </p:sp>
      <p:sp>
        <p:nvSpPr>
          <p:cNvPr id="332" name="Google Shape;332;p55"/>
          <p:cNvSpPr txBox="1">
            <a:spLocks noGrp="1"/>
          </p:cNvSpPr>
          <p:nvPr>
            <p:ph type="body" idx="1"/>
          </p:nvPr>
        </p:nvSpPr>
        <p:spPr>
          <a:xfrm>
            <a:off x="311700" y="1747350"/>
            <a:ext cx="8520600" cy="3128700"/>
          </a:xfrm>
          <a:prstGeom prst="rect">
            <a:avLst/>
          </a:prstGeom>
        </p:spPr>
        <p:txBody>
          <a:bodyPr spcFirstLastPara="1" wrap="square" lIns="91425" tIns="91425" rIns="91425" bIns="91425" anchor="t" anchorCtr="0">
            <a:noAutofit/>
          </a:bodyPr>
          <a:lstStyle/>
          <a:p>
            <a:pPr marL="457200" lvl="0" indent="-412750" algn="l" rtl="0">
              <a:spcBef>
                <a:spcPts val="0"/>
              </a:spcBef>
              <a:spcAft>
                <a:spcPts val="0"/>
              </a:spcAft>
              <a:buSzPts val="2900"/>
              <a:buChar char="➢"/>
            </a:pPr>
            <a:r>
              <a:rPr lang="en" sz="2900"/>
              <a:t>Basic classroom management techniques are not effective.</a:t>
            </a:r>
            <a:endParaRPr sz="2900"/>
          </a:p>
          <a:p>
            <a:pPr marL="457200" lvl="0" indent="-412750" algn="l" rtl="0">
              <a:spcBef>
                <a:spcPts val="0"/>
              </a:spcBef>
              <a:spcAft>
                <a:spcPts val="0"/>
              </a:spcAft>
              <a:buSzPts val="2900"/>
              <a:buChar char="➢"/>
            </a:pPr>
            <a:r>
              <a:rPr lang="en" sz="2900"/>
              <a:t>Basic behavioral interventions are not effective.</a:t>
            </a:r>
            <a:endParaRPr sz="2900"/>
          </a:p>
          <a:p>
            <a:pPr marL="457200" lvl="0" indent="-412750" algn="l" rtl="0">
              <a:spcBef>
                <a:spcPts val="0"/>
              </a:spcBef>
              <a:spcAft>
                <a:spcPts val="0"/>
              </a:spcAft>
              <a:buSzPts val="2900"/>
              <a:buChar char="➢"/>
            </a:pPr>
            <a:r>
              <a:rPr lang="en" sz="2900"/>
              <a:t>Injurious behaviors to self or others.</a:t>
            </a:r>
            <a:endParaRPr sz="2900"/>
          </a:p>
          <a:p>
            <a:pPr marL="457200" lvl="0" indent="-412750" algn="l" rtl="0">
              <a:spcBef>
                <a:spcPts val="0"/>
              </a:spcBef>
              <a:spcAft>
                <a:spcPts val="0"/>
              </a:spcAft>
              <a:buSzPts val="2900"/>
              <a:buChar char="➢"/>
            </a:pPr>
            <a:r>
              <a:rPr lang="en" sz="2900"/>
              <a:t>Frequency and intensity of behavior is across settings and disrupt the learning environment. </a:t>
            </a:r>
            <a:endParaRPr sz="2900"/>
          </a:p>
          <a:p>
            <a:pPr marL="457200" lvl="0" indent="-412750" algn="l" rtl="0">
              <a:spcBef>
                <a:spcPts val="0"/>
              </a:spcBef>
              <a:spcAft>
                <a:spcPts val="0"/>
              </a:spcAft>
              <a:buSzPts val="2900"/>
              <a:buChar char="➢"/>
            </a:pPr>
            <a:endParaRPr sz="2900"/>
          </a:p>
          <a:p>
            <a:pPr marL="0" lvl="0" indent="0" algn="l" rtl="0">
              <a:spcBef>
                <a:spcPts val="1600"/>
              </a:spcBef>
              <a:spcAft>
                <a:spcPts val="1600"/>
              </a:spcAft>
              <a:buNone/>
            </a:pPr>
            <a:endParaRPr sz="2900"/>
          </a:p>
        </p:txBody>
      </p:sp>
      <p:sp>
        <p:nvSpPr>
          <p:cNvPr id="333" name="Google Shape;333;p5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Determine the Behavior’s Function </a:t>
            </a:r>
            <a:endParaRPr/>
          </a:p>
        </p:txBody>
      </p:sp>
      <p:sp>
        <p:nvSpPr>
          <p:cNvPr id="339" name="Google Shape;339;p5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a:t>Collecting Data</a:t>
            </a:r>
            <a:br>
              <a:rPr lang="en" sz="2400"/>
            </a:br>
            <a:r>
              <a:rPr lang="en" sz="2400"/>
              <a:t>(</a:t>
            </a:r>
            <a:r>
              <a:rPr lang="en" sz="2200"/>
              <a:t>Student, Teacher, Parent)</a:t>
            </a:r>
            <a:endParaRPr sz="2200"/>
          </a:p>
          <a:p>
            <a:pPr marL="457200" lvl="0" indent="-381000" algn="l" rtl="0">
              <a:spcBef>
                <a:spcPts val="1600"/>
              </a:spcBef>
              <a:spcAft>
                <a:spcPts val="0"/>
              </a:spcAft>
              <a:buSzPts val="2400"/>
              <a:buChar char="●"/>
            </a:pPr>
            <a:r>
              <a:rPr lang="en" sz="2400"/>
              <a:t>Interviews</a:t>
            </a:r>
            <a:endParaRPr sz="2400"/>
          </a:p>
          <a:p>
            <a:pPr marL="457200" lvl="0" indent="-381000" algn="l" rtl="0">
              <a:spcBef>
                <a:spcPts val="0"/>
              </a:spcBef>
              <a:spcAft>
                <a:spcPts val="0"/>
              </a:spcAft>
              <a:buSzPts val="2400"/>
              <a:buChar char="●"/>
            </a:pPr>
            <a:r>
              <a:rPr lang="en" sz="2400"/>
              <a:t>Behavior Rating Scales</a:t>
            </a:r>
            <a:endParaRPr sz="2400"/>
          </a:p>
          <a:p>
            <a:pPr marL="457200" lvl="0" indent="-381000" algn="l" rtl="0">
              <a:spcBef>
                <a:spcPts val="0"/>
              </a:spcBef>
              <a:spcAft>
                <a:spcPts val="0"/>
              </a:spcAft>
              <a:buSzPts val="2400"/>
              <a:buChar char="●"/>
            </a:pPr>
            <a:r>
              <a:rPr lang="en" sz="2400"/>
              <a:t>Observations </a:t>
            </a:r>
            <a:endParaRPr sz="2400"/>
          </a:p>
          <a:p>
            <a:pPr marL="914400" lvl="1" indent="-381000" algn="l" rtl="0">
              <a:spcBef>
                <a:spcPts val="0"/>
              </a:spcBef>
              <a:spcAft>
                <a:spcPts val="0"/>
              </a:spcAft>
              <a:buSzPts val="2400"/>
              <a:buChar char="○"/>
            </a:pPr>
            <a:r>
              <a:rPr lang="en" sz="2400"/>
              <a:t>ABC Model</a:t>
            </a:r>
            <a:endParaRPr sz="2400"/>
          </a:p>
          <a:p>
            <a:pPr marL="457200" lvl="0" indent="0" algn="l" rtl="0">
              <a:spcBef>
                <a:spcPts val="1600"/>
              </a:spcBef>
              <a:spcAft>
                <a:spcPts val="1600"/>
              </a:spcAft>
              <a:buNone/>
            </a:pPr>
            <a:endParaRPr sz="2400"/>
          </a:p>
        </p:txBody>
      </p:sp>
      <p:sp>
        <p:nvSpPr>
          <p:cNvPr id="340" name="Google Shape;340;p5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a:p>
        </p:txBody>
      </p:sp>
      <p:sp>
        <p:nvSpPr>
          <p:cNvPr id="341" name="Google Shape;341;p5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b="1"/>
              <a:t>Function of the Behavior</a:t>
            </a:r>
            <a:endParaRPr sz="2300" b="1"/>
          </a:p>
          <a:p>
            <a:pPr marL="0" lvl="0" indent="0" algn="ctr" rtl="0">
              <a:spcBef>
                <a:spcPts val="1600"/>
              </a:spcBef>
              <a:spcAft>
                <a:spcPts val="0"/>
              </a:spcAft>
              <a:buNone/>
            </a:pPr>
            <a:r>
              <a:rPr lang="en" sz="3100" b="1"/>
              <a:t> Obtain</a:t>
            </a:r>
            <a:endParaRPr sz="3100" b="1"/>
          </a:p>
          <a:p>
            <a:pPr marL="0" lvl="0" indent="0" algn="ctr" rtl="0">
              <a:spcBef>
                <a:spcPts val="1600"/>
              </a:spcBef>
              <a:spcAft>
                <a:spcPts val="0"/>
              </a:spcAft>
              <a:buNone/>
            </a:pPr>
            <a:r>
              <a:rPr lang="en" sz="3100" b="1"/>
              <a:t>Or</a:t>
            </a:r>
            <a:endParaRPr sz="3100" b="1"/>
          </a:p>
          <a:p>
            <a:pPr marL="0" lvl="0" indent="0" algn="ctr" rtl="0">
              <a:spcBef>
                <a:spcPts val="1600"/>
              </a:spcBef>
              <a:spcAft>
                <a:spcPts val="1600"/>
              </a:spcAft>
              <a:buNone/>
            </a:pPr>
            <a:r>
              <a:rPr lang="en" sz="3100" b="1"/>
              <a:t>Avoid </a:t>
            </a:r>
            <a:endParaRPr sz="31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30" title="JSMS - Fab 5 Logo.jpg"/>
          <p:cNvPicPr preferRelativeResize="0"/>
          <p:nvPr/>
        </p:nvPicPr>
        <p:blipFill>
          <a:blip r:embed="rId3">
            <a:alphaModFix/>
          </a:blip>
          <a:stretch>
            <a:fillRect/>
          </a:stretch>
        </p:blipFill>
        <p:spPr>
          <a:xfrm>
            <a:off x="0" y="285750"/>
            <a:ext cx="4572002" cy="4572002"/>
          </a:xfrm>
          <a:prstGeom prst="rect">
            <a:avLst/>
          </a:prstGeom>
          <a:noFill/>
          <a:ln>
            <a:noFill/>
          </a:ln>
        </p:spPr>
      </p:pic>
      <p:sp>
        <p:nvSpPr>
          <p:cNvPr id="143" name="Google Shape;143;p3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4500"/>
              <a:t>On PAR</a:t>
            </a:r>
            <a:endParaRPr sz="45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7"/>
          <p:cNvSpPr txBox="1">
            <a:spLocks noGrp="1"/>
          </p:cNvSpPr>
          <p:nvPr>
            <p:ph type="title"/>
          </p:nvPr>
        </p:nvSpPr>
        <p:spPr>
          <a:xfrm rot="-2699515">
            <a:off x="4942924" y="1368613"/>
            <a:ext cx="4506745" cy="153329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a:t>Support Planning Chart </a:t>
            </a:r>
            <a:endParaRPr/>
          </a:p>
        </p:txBody>
      </p:sp>
      <p:sp>
        <p:nvSpPr>
          <p:cNvPr id="347" name="Google Shape;347;p5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30</a:t>
            </a:fld>
            <a:endParaRPr/>
          </a:p>
        </p:txBody>
      </p:sp>
      <p:pic>
        <p:nvPicPr>
          <p:cNvPr id="348" name="Google Shape;348;p57"/>
          <p:cNvPicPr preferRelativeResize="0"/>
          <p:nvPr/>
        </p:nvPicPr>
        <p:blipFill>
          <a:blip r:embed="rId3">
            <a:alphaModFix/>
          </a:blip>
          <a:stretch>
            <a:fillRect/>
          </a:stretch>
        </p:blipFill>
        <p:spPr>
          <a:xfrm>
            <a:off x="736800" y="257750"/>
            <a:ext cx="4727325" cy="434222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8"/>
          <p:cNvSpPr txBox="1">
            <a:spLocks noGrp="1"/>
          </p:cNvSpPr>
          <p:nvPr>
            <p:ph type="body" idx="1"/>
          </p:nvPr>
        </p:nvSpPr>
        <p:spPr>
          <a:xfrm>
            <a:off x="311700" y="1631063"/>
            <a:ext cx="8520600" cy="2937900"/>
          </a:xfrm>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SzPts val="2600"/>
              <a:buChar char="●"/>
            </a:pPr>
            <a:r>
              <a:rPr lang="en" sz="2600"/>
              <a:t>Structured</a:t>
            </a:r>
            <a:endParaRPr sz="2600"/>
          </a:p>
          <a:p>
            <a:pPr marL="457200" lvl="0" indent="-393700" algn="l" rtl="0">
              <a:spcBef>
                <a:spcPts val="0"/>
              </a:spcBef>
              <a:spcAft>
                <a:spcPts val="0"/>
              </a:spcAft>
              <a:buSzPts val="2600"/>
              <a:buChar char="●"/>
            </a:pPr>
            <a:r>
              <a:rPr lang="en" sz="2600"/>
              <a:t>Individualized</a:t>
            </a:r>
            <a:endParaRPr sz="2600"/>
          </a:p>
          <a:p>
            <a:pPr marL="457200" lvl="0" indent="-393700" algn="l" rtl="0">
              <a:spcBef>
                <a:spcPts val="0"/>
              </a:spcBef>
              <a:spcAft>
                <a:spcPts val="0"/>
              </a:spcAft>
              <a:buSzPts val="2600"/>
              <a:buChar char="●"/>
            </a:pPr>
            <a:r>
              <a:rPr lang="en" sz="2600"/>
              <a:t>Modify precise behaviors</a:t>
            </a:r>
            <a:endParaRPr sz="2600"/>
          </a:p>
          <a:p>
            <a:pPr marL="457200" lvl="0" indent="-393700" algn="l" rtl="0">
              <a:spcBef>
                <a:spcPts val="0"/>
              </a:spcBef>
              <a:spcAft>
                <a:spcPts val="0"/>
              </a:spcAft>
              <a:buSzPts val="2600"/>
              <a:buChar char="●"/>
            </a:pPr>
            <a:r>
              <a:rPr lang="en" sz="2600"/>
              <a:t>Team Approach </a:t>
            </a:r>
            <a:endParaRPr sz="2600"/>
          </a:p>
          <a:p>
            <a:pPr marL="457200" lvl="0" indent="-393700" algn="l" rtl="0">
              <a:spcBef>
                <a:spcPts val="0"/>
              </a:spcBef>
              <a:spcAft>
                <a:spcPts val="0"/>
              </a:spcAft>
              <a:buSzPts val="2600"/>
              <a:buChar char="●"/>
            </a:pPr>
            <a:r>
              <a:rPr lang="en" sz="2600"/>
              <a:t>Cognitive, Emotional, and Behavioral delays</a:t>
            </a:r>
            <a:br>
              <a:rPr lang="en" sz="2600"/>
            </a:br>
            <a:r>
              <a:rPr lang="en" sz="2600"/>
              <a:t>Impacting behavior </a:t>
            </a:r>
            <a:endParaRPr sz="2600"/>
          </a:p>
        </p:txBody>
      </p:sp>
      <p:sp>
        <p:nvSpPr>
          <p:cNvPr id="354" name="Google Shape;354;p5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31</a:t>
            </a:fld>
            <a:endParaRPr/>
          </a:p>
        </p:txBody>
      </p:sp>
      <p:sp>
        <p:nvSpPr>
          <p:cNvPr id="355" name="Google Shape;355;p58"/>
          <p:cNvSpPr txBox="1">
            <a:spLocks noGrp="1"/>
          </p:cNvSpPr>
          <p:nvPr>
            <p:ph type="title"/>
          </p:nvPr>
        </p:nvSpPr>
        <p:spPr>
          <a:xfrm>
            <a:off x="311700" y="391350"/>
            <a:ext cx="8520600" cy="107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Understanding the Behavior </a:t>
            </a:r>
            <a:endParaRPr/>
          </a:p>
          <a:p>
            <a:pPr marL="0" lvl="0" indent="0" algn="ctr" rtl="0">
              <a:spcBef>
                <a:spcPts val="0"/>
              </a:spcBef>
              <a:spcAft>
                <a:spcPts val="0"/>
              </a:spcAft>
              <a:buNone/>
            </a:pPr>
            <a:r>
              <a:rPr lang="en"/>
              <a:t>Intervention Plan (BIP)</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Components of BIP</a:t>
            </a:r>
            <a:endParaRPr/>
          </a:p>
        </p:txBody>
      </p:sp>
      <p:sp>
        <p:nvSpPr>
          <p:cNvPr id="361" name="Google Shape;361;p5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 sz="2800"/>
              <a:t>Target Behavior (frequency, intensity, and duration)</a:t>
            </a:r>
            <a:endParaRPr sz="2800"/>
          </a:p>
          <a:p>
            <a:pPr marL="457200" lvl="0" indent="-406400" algn="l" rtl="0">
              <a:spcBef>
                <a:spcPts val="0"/>
              </a:spcBef>
              <a:spcAft>
                <a:spcPts val="0"/>
              </a:spcAft>
              <a:buSzPts val="2800"/>
              <a:buChar char="●"/>
            </a:pPr>
            <a:r>
              <a:rPr lang="en" sz="2800"/>
              <a:t>FBA Information (A-B-C)</a:t>
            </a:r>
            <a:endParaRPr sz="2800"/>
          </a:p>
          <a:p>
            <a:pPr marL="457200" lvl="0" indent="-406400" algn="l" rtl="0">
              <a:spcBef>
                <a:spcPts val="0"/>
              </a:spcBef>
              <a:spcAft>
                <a:spcPts val="0"/>
              </a:spcAft>
              <a:buSzPts val="2800"/>
              <a:buChar char="●"/>
            </a:pPr>
            <a:r>
              <a:rPr lang="en" sz="2800"/>
              <a:t>Identification of replacement behavior</a:t>
            </a:r>
            <a:endParaRPr sz="2800"/>
          </a:p>
          <a:p>
            <a:pPr marL="457200" lvl="0" indent="-406400" algn="l" rtl="0">
              <a:spcBef>
                <a:spcPts val="0"/>
              </a:spcBef>
              <a:spcAft>
                <a:spcPts val="0"/>
              </a:spcAft>
              <a:buSzPts val="2800"/>
              <a:buChar char="●"/>
            </a:pPr>
            <a:r>
              <a:rPr lang="en" sz="2800"/>
              <a:t>Identification of new strategies (you must teach)</a:t>
            </a:r>
            <a:endParaRPr sz="2800"/>
          </a:p>
          <a:p>
            <a:pPr marL="457200" lvl="0" indent="-406400" algn="l" rtl="0">
              <a:spcBef>
                <a:spcPts val="0"/>
              </a:spcBef>
              <a:spcAft>
                <a:spcPts val="0"/>
              </a:spcAft>
              <a:buSzPts val="2800"/>
              <a:buChar char="●"/>
            </a:pPr>
            <a:r>
              <a:rPr lang="en" sz="2800"/>
              <a:t>Response strategies (for challenging behavior)</a:t>
            </a:r>
            <a:endParaRPr sz="2800"/>
          </a:p>
          <a:p>
            <a:pPr marL="457200" lvl="0" indent="-406400" algn="l" rtl="0">
              <a:spcBef>
                <a:spcPts val="0"/>
              </a:spcBef>
              <a:spcAft>
                <a:spcPts val="0"/>
              </a:spcAft>
              <a:buSzPts val="2800"/>
              <a:buChar char="●"/>
            </a:pPr>
            <a:r>
              <a:rPr lang="en" sz="2800"/>
              <a:t>Tools for monitoring and data collection</a:t>
            </a:r>
            <a:endParaRPr sz="2800"/>
          </a:p>
        </p:txBody>
      </p:sp>
      <p:sp>
        <p:nvSpPr>
          <p:cNvPr id="362" name="Google Shape;362;p5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6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Identification of Challenging Behaviors</a:t>
            </a:r>
            <a:endParaRPr/>
          </a:p>
        </p:txBody>
      </p:sp>
      <p:sp>
        <p:nvSpPr>
          <p:cNvPr id="368" name="Google Shape;368;p6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Disruptive behaviors</a:t>
            </a:r>
            <a:endParaRPr/>
          </a:p>
          <a:p>
            <a:pPr marL="457200" lvl="0" indent="-342900" algn="l" rtl="0">
              <a:spcBef>
                <a:spcPts val="0"/>
              </a:spcBef>
              <a:spcAft>
                <a:spcPts val="0"/>
              </a:spcAft>
              <a:buSzPts val="1800"/>
              <a:buChar char="●"/>
            </a:pPr>
            <a:r>
              <a:rPr lang="en"/>
              <a:t>Aggressive behaviors</a:t>
            </a:r>
            <a:endParaRPr/>
          </a:p>
          <a:p>
            <a:pPr marL="457200" lvl="0" indent="-342900" algn="l" rtl="0">
              <a:spcBef>
                <a:spcPts val="0"/>
              </a:spcBef>
              <a:spcAft>
                <a:spcPts val="0"/>
              </a:spcAft>
              <a:buSzPts val="1800"/>
              <a:buChar char="●"/>
            </a:pPr>
            <a:r>
              <a:rPr lang="en"/>
              <a:t>Withdrawn behaviors</a:t>
            </a:r>
            <a:endParaRPr/>
          </a:p>
          <a:p>
            <a:pPr marL="457200" lvl="0" indent="-342900" algn="l" rtl="0">
              <a:spcBef>
                <a:spcPts val="0"/>
              </a:spcBef>
              <a:spcAft>
                <a:spcPts val="0"/>
              </a:spcAft>
              <a:buSzPts val="1800"/>
              <a:buChar char="●"/>
            </a:pPr>
            <a:r>
              <a:rPr lang="en"/>
              <a:t>Self-injurious behaviors</a:t>
            </a:r>
            <a:endParaRPr/>
          </a:p>
          <a:p>
            <a:pPr marL="457200" lvl="0" indent="-342900" algn="l" rtl="0">
              <a:spcBef>
                <a:spcPts val="0"/>
              </a:spcBef>
              <a:spcAft>
                <a:spcPts val="0"/>
              </a:spcAft>
              <a:buSzPts val="1800"/>
              <a:buChar char="●"/>
            </a:pPr>
            <a:r>
              <a:rPr lang="en"/>
              <a:t>Property destruction</a:t>
            </a:r>
            <a:endParaRPr/>
          </a:p>
          <a:p>
            <a:pPr marL="457200" lvl="0" indent="-342900" algn="l" rtl="0">
              <a:spcBef>
                <a:spcPts val="0"/>
              </a:spcBef>
              <a:spcAft>
                <a:spcPts val="0"/>
              </a:spcAft>
              <a:buSzPts val="1800"/>
              <a:buChar char="●"/>
            </a:pPr>
            <a:r>
              <a:rPr lang="en"/>
              <a:t>Task refusal behaviors</a:t>
            </a:r>
            <a:endParaRPr/>
          </a:p>
          <a:p>
            <a:pPr marL="457200" lvl="0" indent="-342900" algn="l" rtl="0">
              <a:spcBef>
                <a:spcPts val="0"/>
              </a:spcBef>
              <a:spcAft>
                <a:spcPts val="0"/>
              </a:spcAft>
              <a:buSzPts val="1800"/>
              <a:buChar char="●"/>
            </a:pPr>
            <a:r>
              <a:rPr lang="en"/>
              <a:t>Non-compliance</a:t>
            </a:r>
            <a:endParaRPr/>
          </a:p>
          <a:p>
            <a:pPr marL="457200" lvl="0" indent="-342900" algn="l" rtl="0">
              <a:spcBef>
                <a:spcPts val="0"/>
              </a:spcBef>
              <a:spcAft>
                <a:spcPts val="0"/>
              </a:spcAft>
              <a:buSzPts val="1800"/>
              <a:buChar char="●"/>
            </a:pPr>
            <a:r>
              <a:rPr lang="en"/>
              <a:t>Anxiety-related behaviors</a:t>
            </a:r>
            <a:endParaRPr/>
          </a:p>
          <a:p>
            <a:pPr marL="457200" lvl="0" indent="-342900" algn="l" rtl="0">
              <a:spcBef>
                <a:spcPts val="0"/>
              </a:spcBef>
              <a:spcAft>
                <a:spcPts val="0"/>
              </a:spcAft>
              <a:buSzPts val="1800"/>
              <a:buChar char="●"/>
            </a:pPr>
            <a:r>
              <a:rPr lang="en"/>
              <a:t>Attention seeking behaviors</a:t>
            </a:r>
            <a:endParaRPr/>
          </a:p>
          <a:p>
            <a:pPr marL="457200" lvl="0" indent="-342900" algn="l" rtl="0">
              <a:spcBef>
                <a:spcPts val="0"/>
              </a:spcBef>
              <a:spcAft>
                <a:spcPts val="0"/>
              </a:spcAft>
              <a:buSzPts val="1800"/>
              <a:buChar char="●"/>
            </a:pPr>
            <a:r>
              <a:rPr lang="en"/>
              <a:t>Social skills deficits </a:t>
            </a:r>
            <a:endParaRPr/>
          </a:p>
          <a:p>
            <a:pPr marL="457200" lvl="0" indent="-342900" algn="l" rtl="0">
              <a:spcBef>
                <a:spcPts val="0"/>
              </a:spcBef>
              <a:spcAft>
                <a:spcPts val="0"/>
              </a:spcAft>
              <a:buSzPts val="1800"/>
              <a:buChar char="●"/>
            </a:pPr>
            <a:r>
              <a:rPr lang="en"/>
              <a:t>Complex behaviors due to diagnosis</a:t>
            </a:r>
            <a:endParaRPr/>
          </a:p>
        </p:txBody>
      </p:sp>
      <p:sp>
        <p:nvSpPr>
          <p:cNvPr id="369" name="Google Shape;369;p6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33</a:t>
            </a:fld>
            <a:endParaRPr/>
          </a:p>
        </p:txBody>
      </p:sp>
      <p:pic>
        <p:nvPicPr>
          <p:cNvPr id="370" name="Google Shape;370;p60" title="Public Domain Clip Art Image | thermometer | ID: 13529509213029 ..."/>
          <p:cNvPicPr preferRelativeResize="0"/>
          <p:nvPr/>
        </p:nvPicPr>
        <p:blipFill>
          <a:blip r:embed="rId3">
            <a:alphaModFix/>
          </a:blip>
          <a:stretch>
            <a:fillRect/>
          </a:stretch>
        </p:blipFill>
        <p:spPr>
          <a:xfrm>
            <a:off x="5295576" y="1056800"/>
            <a:ext cx="2550725" cy="360774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61"/>
          <p:cNvSpPr txBox="1">
            <a:spLocks noGrp="1"/>
          </p:cNvSpPr>
          <p:nvPr>
            <p:ph type="title"/>
          </p:nvPr>
        </p:nvSpPr>
        <p:spPr>
          <a:xfrm>
            <a:off x="311700" y="391350"/>
            <a:ext cx="8520600" cy="120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Impact of Well-Designed</a:t>
            </a:r>
            <a:endParaRPr/>
          </a:p>
          <a:p>
            <a:pPr marL="0" lvl="0" indent="0" algn="ctr" rtl="0">
              <a:spcBef>
                <a:spcPts val="0"/>
              </a:spcBef>
              <a:spcAft>
                <a:spcPts val="0"/>
              </a:spcAft>
              <a:buNone/>
            </a:pPr>
            <a:r>
              <a:rPr lang="en"/>
              <a:t> FBA/BIP </a:t>
            </a:r>
            <a:endParaRPr/>
          </a:p>
        </p:txBody>
      </p:sp>
      <p:sp>
        <p:nvSpPr>
          <p:cNvPr id="376" name="Google Shape;376;p61"/>
          <p:cNvSpPr txBox="1">
            <a:spLocks noGrp="1"/>
          </p:cNvSpPr>
          <p:nvPr>
            <p:ph type="body" idx="1"/>
          </p:nvPr>
        </p:nvSpPr>
        <p:spPr>
          <a:xfrm>
            <a:off x="311700" y="1492175"/>
            <a:ext cx="8520600" cy="3076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accent1"/>
              </a:buClr>
              <a:buSzPts val="1800"/>
              <a:buChar char="●"/>
            </a:pPr>
            <a:r>
              <a:rPr lang="en" b="1">
                <a:solidFill>
                  <a:schemeClr val="accent1"/>
                </a:solidFill>
              </a:rPr>
              <a:t>IDEA Part B Indicators:</a:t>
            </a:r>
            <a:endParaRPr b="1">
              <a:solidFill>
                <a:schemeClr val="accent1"/>
              </a:solidFill>
            </a:endParaRPr>
          </a:p>
          <a:p>
            <a:pPr marL="914400" lvl="1" indent="-317500" algn="l" rtl="0">
              <a:spcBef>
                <a:spcPts val="0"/>
              </a:spcBef>
              <a:spcAft>
                <a:spcPts val="0"/>
              </a:spcAft>
              <a:buSzPts val="1400"/>
              <a:buChar char="○"/>
            </a:pPr>
            <a:r>
              <a:rPr lang="en" sz="1100">
                <a:solidFill>
                  <a:srgbClr val="000000"/>
                </a:solidFill>
                <a:highlight>
                  <a:srgbClr val="FFFFFF"/>
                </a:highlight>
                <a:latin typeface="Arial"/>
                <a:ea typeface="Arial"/>
                <a:cs typeface="Arial"/>
                <a:sym typeface="Arial"/>
              </a:rPr>
              <a:t>Suspension/Expulsion. (A) % of LEAs with significant discrepancy; (B) % of LEAs with significant discrepancy by race/ethnicity</a:t>
            </a:r>
            <a:endParaRPr sz="1100">
              <a:solidFill>
                <a:srgbClr val="000000"/>
              </a:solidFill>
              <a:highlight>
                <a:srgbClr val="FFFFFF"/>
              </a:highlight>
              <a:latin typeface="Arial"/>
              <a:ea typeface="Arial"/>
              <a:cs typeface="Arial"/>
              <a:sym typeface="Arial"/>
            </a:endParaRPr>
          </a:p>
          <a:p>
            <a:pPr marL="914400" lvl="1" indent="-298450" algn="l" rtl="0">
              <a:spcBef>
                <a:spcPts val="0"/>
              </a:spcBef>
              <a:spcAft>
                <a:spcPts val="0"/>
              </a:spcAft>
              <a:buClr>
                <a:srgbClr val="000000"/>
              </a:buClr>
              <a:buSzPts val="1100"/>
              <a:buFont typeface="Arial"/>
              <a:buChar char="○"/>
            </a:pPr>
            <a:r>
              <a:rPr lang="en" sz="1100">
                <a:solidFill>
                  <a:srgbClr val="222222"/>
                </a:solidFill>
                <a:highlight>
                  <a:srgbClr val="FFFFFF"/>
                </a:highlight>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Graduation.</a:t>
            </a:r>
            <a:r>
              <a:rPr lang="en" sz="1100">
                <a:solidFill>
                  <a:srgbClr val="222222"/>
                </a:solidFill>
                <a:highlight>
                  <a:srgbClr val="FFFFFF"/>
                </a:highlight>
                <a:latin typeface="Arial"/>
                <a:ea typeface="Arial"/>
                <a:cs typeface="Arial"/>
                <a:sym typeface="Arial"/>
              </a:rPr>
              <a:t> </a:t>
            </a:r>
            <a:r>
              <a:rPr lang="en" sz="1100">
                <a:solidFill>
                  <a:srgbClr val="000000"/>
                </a:solidFill>
                <a:highlight>
                  <a:srgbClr val="FFFFFF"/>
                </a:highlight>
                <a:latin typeface="Arial"/>
                <a:ea typeface="Arial"/>
                <a:cs typeface="Arial"/>
                <a:sym typeface="Arial"/>
              </a:rPr>
              <a:t>% of youth with IEPs graduating with regular diploma.</a:t>
            </a:r>
            <a:endParaRPr sz="1100">
              <a:solidFill>
                <a:srgbClr val="000000"/>
              </a:solidFill>
              <a:highlight>
                <a:srgbClr val="FFFFFF"/>
              </a:highlight>
              <a:latin typeface="Arial"/>
              <a:ea typeface="Arial"/>
              <a:cs typeface="Arial"/>
              <a:sym typeface="Arial"/>
            </a:endParaRPr>
          </a:p>
          <a:p>
            <a:pPr marL="914400" lvl="1" indent="-298450" algn="l" rtl="0">
              <a:spcBef>
                <a:spcPts val="0"/>
              </a:spcBef>
              <a:spcAft>
                <a:spcPts val="0"/>
              </a:spcAft>
              <a:buClr>
                <a:srgbClr val="000000"/>
              </a:buClr>
              <a:buSzPts val="1100"/>
              <a:buFont typeface="Arial"/>
              <a:buChar char="○"/>
            </a:pPr>
            <a:r>
              <a:rPr lang="en" sz="1100">
                <a:solidFill>
                  <a:srgbClr val="222222"/>
                </a:solidFill>
                <a:highlight>
                  <a:srgbClr val="FFFFFF"/>
                </a:highlight>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Drop Out.</a:t>
            </a:r>
            <a:r>
              <a:rPr lang="en" sz="1100">
                <a:solidFill>
                  <a:srgbClr val="000000"/>
                </a:solidFill>
                <a:highlight>
                  <a:srgbClr val="FFFFFF"/>
                </a:highlight>
                <a:latin typeface="Arial"/>
                <a:ea typeface="Arial"/>
                <a:cs typeface="Arial"/>
                <a:sym typeface="Arial"/>
              </a:rPr>
              <a:t> % of youth with IEPs dropping out</a:t>
            </a:r>
            <a:br>
              <a:rPr lang="en" sz="1100">
                <a:solidFill>
                  <a:srgbClr val="000000"/>
                </a:solidFill>
                <a:highlight>
                  <a:srgbClr val="FFFFFF"/>
                </a:highlight>
                <a:latin typeface="Arial"/>
                <a:ea typeface="Arial"/>
                <a:cs typeface="Arial"/>
                <a:sym typeface="Arial"/>
              </a:rPr>
            </a:br>
            <a:endParaRPr sz="1100">
              <a:solidFill>
                <a:srgbClr val="000000"/>
              </a:solidFill>
              <a:highlight>
                <a:srgbClr val="FFFFFF"/>
              </a:highlight>
              <a:latin typeface="Arial"/>
              <a:ea typeface="Arial"/>
              <a:cs typeface="Arial"/>
              <a:sym typeface="Arial"/>
            </a:endParaRPr>
          </a:p>
          <a:p>
            <a:pPr marL="457200" lvl="0" indent="-342900" algn="l" rtl="0">
              <a:spcBef>
                <a:spcPts val="0"/>
              </a:spcBef>
              <a:spcAft>
                <a:spcPts val="0"/>
              </a:spcAft>
              <a:buClr>
                <a:srgbClr val="000000"/>
              </a:buClr>
              <a:buSzPts val="1800"/>
              <a:buChar char="●"/>
            </a:pPr>
            <a:r>
              <a:rPr lang="en" b="1">
                <a:solidFill>
                  <a:srgbClr val="000000"/>
                </a:solidFill>
                <a:highlight>
                  <a:srgbClr val="FFFFFF"/>
                </a:highlight>
              </a:rPr>
              <a:t>IDEA = LRE</a:t>
            </a:r>
            <a:endParaRPr b="1">
              <a:solidFill>
                <a:srgbClr val="000000"/>
              </a:solidFill>
              <a:highlight>
                <a:srgbClr val="FFFFFF"/>
              </a:highlight>
            </a:endParaRPr>
          </a:p>
          <a:p>
            <a:pPr marL="914400" lvl="1" indent="-317500" algn="l" rtl="0">
              <a:spcBef>
                <a:spcPts val="0"/>
              </a:spcBef>
              <a:spcAft>
                <a:spcPts val="0"/>
              </a:spcAft>
              <a:buClr>
                <a:srgbClr val="000000"/>
              </a:buClr>
              <a:buSzPts val="1400"/>
              <a:buChar char="○"/>
            </a:pPr>
            <a:r>
              <a:rPr lang="en" sz="1200">
                <a:solidFill>
                  <a:srgbClr val="4D5156"/>
                </a:solidFill>
                <a:highlight>
                  <a:srgbClr val="FFFFFF"/>
                </a:highlight>
                <a:latin typeface="Roboto"/>
                <a:ea typeface="Roboto"/>
                <a:cs typeface="Roboto"/>
                <a:sym typeface="Roboto"/>
              </a:rPr>
              <a:t>The least restrictive environment (LRE) is part of the Individuals with Disability Education Act (IDEA). Under § 1412 (a)(5) of U.S</a:t>
            </a:r>
            <a:r>
              <a:rPr lang="en" sz="1200">
                <a:solidFill>
                  <a:srgbClr val="4D5156"/>
                </a:solidFill>
                <a:highlight>
                  <a:schemeClr val="lt1"/>
                </a:highlight>
                <a:latin typeface="Roboto"/>
                <a:ea typeface="Roboto"/>
                <a:cs typeface="Roboto"/>
                <a:sym typeface="Roboto"/>
              </a:rPr>
              <a:t>. Code Title 20, </a:t>
            </a:r>
            <a:r>
              <a:rPr lang="en" sz="1200">
                <a:solidFill>
                  <a:srgbClr val="040C28"/>
                </a:solidFill>
                <a:highlight>
                  <a:schemeClr val="lt1"/>
                </a:highlight>
                <a:latin typeface="Roboto"/>
                <a:ea typeface="Roboto"/>
                <a:cs typeface="Roboto"/>
                <a:sym typeface="Roboto"/>
              </a:rPr>
              <a:t>children with disabilities should be educated in general classes to the “maximum extent appropriate”</a:t>
            </a:r>
            <a:br>
              <a:rPr lang="en" sz="1200">
                <a:solidFill>
                  <a:srgbClr val="040C28"/>
                </a:solidFill>
                <a:highlight>
                  <a:schemeClr val="lt1"/>
                </a:highlight>
                <a:latin typeface="Roboto"/>
                <a:ea typeface="Roboto"/>
                <a:cs typeface="Roboto"/>
                <a:sym typeface="Roboto"/>
              </a:rPr>
            </a:br>
            <a:endParaRPr sz="1200">
              <a:solidFill>
                <a:srgbClr val="040C28"/>
              </a:solidFill>
              <a:highlight>
                <a:schemeClr val="lt1"/>
              </a:highlight>
              <a:latin typeface="Roboto"/>
              <a:ea typeface="Roboto"/>
              <a:cs typeface="Roboto"/>
              <a:sym typeface="Roboto"/>
            </a:endParaRPr>
          </a:p>
          <a:p>
            <a:pPr marL="457200" lvl="0" indent="-342900" algn="l" rtl="0">
              <a:spcBef>
                <a:spcPts val="0"/>
              </a:spcBef>
              <a:spcAft>
                <a:spcPts val="0"/>
              </a:spcAft>
              <a:buClr>
                <a:srgbClr val="040C28"/>
              </a:buClr>
              <a:buSzPts val="1800"/>
              <a:buChar char="●"/>
            </a:pPr>
            <a:r>
              <a:rPr lang="en" b="1">
                <a:solidFill>
                  <a:srgbClr val="333333"/>
                </a:solidFill>
                <a:highlight>
                  <a:srgbClr val="FFFFFF"/>
                </a:highlight>
              </a:rPr>
              <a:t>Prioritizing SEL Practices for Healthy Student Outcomes</a:t>
            </a:r>
            <a:endParaRPr b="1">
              <a:solidFill>
                <a:srgbClr val="333333"/>
              </a:solidFill>
              <a:highlight>
                <a:srgbClr val="FFFFFF"/>
              </a:highlight>
            </a:endParaRPr>
          </a:p>
          <a:p>
            <a:pPr marL="0" lvl="0" indent="0" algn="l" rtl="0">
              <a:spcBef>
                <a:spcPts val="1600"/>
              </a:spcBef>
              <a:spcAft>
                <a:spcPts val="1600"/>
              </a:spcAft>
              <a:buNone/>
            </a:pPr>
            <a:endParaRPr b="1">
              <a:solidFill>
                <a:srgbClr val="333333"/>
              </a:solidFill>
              <a:highlight>
                <a:srgbClr val="FFFFFF"/>
              </a:highlight>
            </a:endParaRPr>
          </a:p>
        </p:txBody>
      </p:sp>
      <p:sp>
        <p:nvSpPr>
          <p:cNvPr id="377" name="Google Shape;377;p6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62"/>
          <p:cNvSpPr txBox="1">
            <a:spLocks noGrp="1"/>
          </p:cNvSpPr>
          <p:nvPr>
            <p:ph type="title"/>
          </p:nvPr>
        </p:nvSpPr>
        <p:spPr>
          <a:xfrm>
            <a:off x="311700" y="391350"/>
            <a:ext cx="8520600" cy="6261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rgbClr val="1C3766"/>
              </a:buClr>
              <a:buSzPts val="3200"/>
              <a:buFont typeface="Arial"/>
              <a:buNone/>
            </a:pPr>
            <a:r>
              <a:rPr lang="en"/>
              <a:t>Optimistic Closure</a:t>
            </a:r>
            <a:endParaRPr/>
          </a:p>
        </p:txBody>
      </p:sp>
      <p:pic>
        <p:nvPicPr>
          <p:cNvPr id="383" name="Google Shape;383;p62"/>
          <p:cNvPicPr preferRelativeResize="0"/>
          <p:nvPr/>
        </p:nvPicPr>
        <p:blipFill rotWithShape="1">
          <a:blip r:embed="rId3">
            <a:alphaModFix/>
          </a:blip>
          <a:srcRect/>
          <a:stretch/>
        </p:blipFill>
        <p:spPr>
          <a:xfrm>
            <a:off x="235858" y="719923"/>
            <a:ext cx="1249650" cy="1632209"/>
          </a:xfrm>
          <a:prstGeom prst="rect">
            <a:avLst/>
          </a:prstGeom>
          <a:noFill/>
          <a:ln>
            <a:noFill/>
          </a:ln>
        </p:spPr>
      </p:pic>
      <p:pic>
        <p:nvPicPr>
          <p:cNvPr id="384" name="Google Shape;384;p62"/>
          <p:cNvPicPr preferRelativeResize="0"/>
          <p:nvPr/>
        </p:nvPicPr>
        <p:blipFill rotWithShape="1">
          <a:blip r:embed="rId4">
            <a:alphaModFix/>
          </a:blip>
          <a:srcRect/>
          <a:stretch/>
        </p:blipFill>
        <p:spPr>
          <a:xfrm>
            <a:off x="4830384" y="2895451"/>
            <a:ext cx="1249649" cy="1249649"/>
          </a:xfrm>
          <a:prstGeom prst="rect">
            <a:avLst/>
          </a:prstGeom>
          <a:noFill/>
          <a:ln>
            <a:noFill/>
          </a:ln>
        </p:spPr>
      </p:pic>
      <p:pic>
        <p:nvPicPr>
          <p:cNvPr id="385" name="Google Shape;385;p62"/>
          <p:cNvPicPr preferRelativeResize="0"/>
          <p:nvPr/>
        </p:nvPicPr>
        <p:blipFill rotWithShape="1">
          <a:blip r:embed="rId5">
            <a:alphaModFix/>
          </a:blip>
          <a:srcRect b="20057"/>
          <a:stretch/>
        </p:blipFill>
        <p:spPr>
          <a:xfrm>
            <a:off x="4759519" y="960750"/>
            <a:ext cx="1391381" cy="1391382"/>
          </a:xfrm>
          <a:prstGeom prst="rect">
            <a:avLst/>
          </a:prstGeom>
          <a:noFill/>
          <a:ln>
            <a:noFill/>
          </a:ln>
        </p:spPr>
      </p:pic>
      <p:sp>
        <p:nvSpPr>
          <p:cNvPr id="386" name="Google Shape;386;p62"/>
          <p:cNvSpPr/>
          <p:nvPr/>
        </p:nvSpPr>
        <p:spPr>
          <a:xfrm>
            <a:off x="235894" y="3033956"/>
            <a:ext cx="1100400" cy="960900"/>
          </a:xfrm>
          <a:prstGeom prst="heart">
            <a:avLst/>
          </a:prstGeom>
          <a:solidFill>
            <a:srgbClr val="EC2C43"/>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387" name="Google Shape;387;p62"/>
          <p:cNvSpPr txBox="1"/>
          <p:nvPr/>
        </p:nvSpPr>
        <p:spPr>
          <a:xfrm>
            <a:off x="1653413" y="1102481"/>
            <a:ext cx="2841300" cy="12498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0" i="0" u="none" strike="noStrike" cap="none">
                <a:solidFill>
                  <a:srgbClr val="1C3766"/>
                </a:solidFill>
                <a:latin typeface="Arial"/>
                <a:ea typeface="Arial"/>
                <a:cs typeface="Arial"/>
                <a:sym typeface="Arial"/>
              </a:rPr>
              <a:t>What are you ready to </a:t>
            </a:r>
            <a:r>
              <a:rPr lang="en" sz="2100" b="1" i="0" u="none" strike="noStrike" cap="none">
                <a:solidFill>
                  <a:srgbClr val="1C3766"/>
                </a:solidFill>
                <a:latin typeface="Arial"/>
                <a:ea typeface="Arial"/>
                <a:cs typeface="Arial"/>
                <a:sym typeface="Arial"/>
              </a:rPr>
              <a:t>dig</a:t>
            </a:r>
            <a:r>
              <a:rPr lang="en" sz="2100" b="0" i="0" u="none" strike="noStrike" cap="none">
                <a:solidFill>
                  <a:srgbClr val="1C3766"/>
                </a:solidFill>
                <a:latin typeface="Arial"/>
                <a:ea typeface="Arial"/>
                <a:cs typeface="Arial"/>
                <a:sym typeface="Arial"/>
              </a:rPr>
              <a:t> into?</a:t>
            </a:r>
            <a:endParaRPr sz="2100" b="0" i="0" u="none" strike="noStrike" cap="none">
              <a:solidFill>
                <a:srgbClr val="1C3766"/>
              </a:solidFill>
              <a:latin typeface="Arial"/>
              <a:ea typeface="Arial"/>
              <a:cs typeface="Arial"/>
              <a:sym typeface="Arial"/>
            </a:endParaRPr>
          </a:p>
        </p:txBody>
      </p:sp>
      <p:sp>
        <p:nvSpPr>
          <p:cNvPr id="388" name="Google Shape;388;p62"/>
          <p:cNvSpPr txBox="1"/>
          <p:nvPr/>
        </p:nvSpPr>
        <p:spPr>
          <a:xfrm>
            <a:off x="1610400" y="3045863"/>
            <a:ext cx="2841300" cy="12498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0" i="0" u="none" strike="noStrike" cap="none">
                <a:solidFill>
                  <a:srgbClr val="1C3766"/>
                </a:solidFill>
                <a:latin typeface="Arial"/>
                <a:ea typeface="Arial"/>
                <a:cs typeface="Arial"/>
                <a:sym typeface="Arial"/>
              </a:rPr>
              <a:t>What speaks to your </a:t>
            </a:r>
            <a:r>
              <a:rPr lang="en" sz="2100" b="1" i="0" u="none" strike="noStrike" cap="none">
                <a:solidFill>
                  <a:srgbClr val="1C3766"/>
                </a:solidFill>
                <a:latin typeface="Arial"/>
                <a:ea typeface="Arial"/>
                <a:cs typeface="Arial"/>
                <a:sym typeface="Arial"/>
              </a:rPr>
              <a:t>heart </a:t>
            </a:r>
            <a:endParaRPr sz="2100" b="1" i="0" u="none" strike="noStrike" cap="none">
              <a:solidFill>
                <a:srgbClr val="1C376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en" sz="2100" b="0" i="0" u="none" strike="noStrike" cap="none">
                <a:solidFill>
                  <a:srgbClr val="1C3766"/>
                </a:solidFill>
                <a:latin typeface="Arial"/>
                <a:ea typeface="Arial"/>
                <a:cs typeface="Arial"/>
                <a:sym typeface="Arial"/>
              </a:rPr>
              <a:t>about this work?</a:t>
            </a:r>
            <a:endParaRPr sz="2100" b="0" i="0" u="none" strike="noStrike" cap="none">
              <a:solidFill>
                <a:srgbClr val="1C3766"/>
              </a:solidFill>
              <a:latin typeface="Arial"/>
              <a:ea typeface="Arial"/>
              <a:cs typeface="Arial"/>
              <a:sym typeface="Arial"/>
            </a:endParaRPr>
          </a:p>
        </p:txBody>
      </p:sp>
      <p:sp>
        <p:nvSpPr>
          <p:cNvPr id="389" name="Google Shape;389;p62"/>
          <p:cNvSpPr txBox="1"/>
          <p:nvPr/>
        </p:nvSpPr>
        <p:spPr>
          <a:xfrm>
            <a:off x="6050950" y="1102481"/>
            <a:ext cx="3000600" cy="12498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0" i="0" u="none" strike="noStrike" cap="none">
                <a:solidFill>
                  <a:srgbClr val="1C3766"/>
                </a:solidFill>
                <a:latin typeface="Arial"/>
                <a:ea typeface="Arial"/>
                <a:cs typeface="Arial"/>
                <a:sym typeface="Arial"/>
              </a:rPr>
              <a:t>How can you  communicate the </a:t>
            </a:r>
            <a:r>
              <a:rPr lang="en" sz="2100" b="1" i="0" u="none" strike="noStrike" cap="none">
                <a:solidFill>
                  <a:srgbClr val="1C3766"/>
                </a:solidFill>
                <a:latin typeface="Arial"/>
                <a:ea typeface="Arial"/>
                <a:cs typeface="Arial"/>
                <a:sym typeface="Arial"/>
              </a:rPr>
              <a:t>value</a:t>
            </a:r>
            <a:r>
              <a:rPr lang="en" sz="2100" b="0" i="0" u="none" strike="noStrike" cap="none">
                <a:solidFill>
                  <a:srgbClr val="1C3766"/>
                </a:solidFill>
                <a:latin typeface="Arial"/>
                <a:ea typeface="Arial"/>
                <a:cs typeface="Arial"/>
                <a:sym typeface="Arial"/>
              </a:rPr>
              <a:t> of this work to others?</a:t>
            </a:r>
            <a:endParaRPr sz="2100" b="0" i="0" u="none" strike="noStrike" cap="none">
              <a:solidFill>
                <a:srgbClr val="1C3766"/>
              </a:solidFill>
              <a:latin typeface="Arial"/>
              <a:ea typeface="Arial"/>
              <a:cs typeface="Arial"/>
              <a:sym typeface="Arial"/>
            </a:endParaRPr>
          </a:p>
        </p:txBody>
      </p:sp>
      <p:sp>
        <p:nvSpPr>
          <p:cNvPr id="390" name="Google Shape;390;p62"/>
          <p:cNvSpPr txBox="1"/>
          <p:nvPr/>
        </p:nvSpPr>
        <p:spPr>
          <a:xfrm>
            <a:off x="6150900" y="2895450"/>
            <a:ext cx="3000600" cy="18405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0" i="0" u="none" strike="noStrike" cap="none">
                <a:solidFill>
                  <a:srgbClr val="1C3766"/>
                </a:solidFill>
                <a:latin typeface="Arial"/>
                <a:ea typeface="Arial"/>
                <a:cs typeface="Arial"/>
                <a:sym typeface="Arial"/>
              </a:rPr>
              <a:t>What is your </a:t>
            </a:r>
            <a:r>
              <a:rPr lang="en" sz="2100" b="1" i="0" u="none" strike="noStrike" cap="none">
                <a:solidFill>
                  <a:srgbClr val="1C3766"/>
                </a:solidFill>
                <a:latin typeface="Arial"/>
                <a:ea typeface="Arial"/>
                <a:cs typeface="Arial"/>
                <a:sym typeface="Arial"/>
              </a:rPr>
              <a:t>wish</a:t>
            </a:r>
            <a:r>
              <a:rPr lang="en" sz="2100" b="0" i="0" u="none" strike="noStrike" cap="none">
                <a:solidFill>
                  <a:srgbClr val="1C3766"/>
                </a:solidFill>
                <a:latin typeface="Arial"/>
                <a:ea typeface="Arial"/>
                <a:cs typeface="Arial"/>
                <a:sym typeface="Arial"/>
              </a:rPr>
              <a:t> for young learners and their families?</a:t>
            </a:r>
            <a:endParaRPr sz="2100" b="0" i="0" u="none" strike="noStrike" cap="none">
              <a:solidFill>
                <a:srgbClr val="1C3766"/>
              </a:solidFill>
              <a:latin typeface="Arial"/>
              <a:ea typeface="Arial"/>
              <a:cs typeface="Arial"/>
              <a:sym typeface="Arial"/>
            </a:endParaRPr>
          </a:p>
        </p:txBody>
      </p:sp>
      <p:sp>
        <p:nvSpPr>
          <p:cNvPr id="391" name="Google Shape;391;p6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Resources </a:t>
            </a:r>
            <a:endParaRPr/>
          </a:p>
        </p:txBody>
      </p:sp>
      <p:sp>
        <p:nvSpPr>
          <p:cNvPr id="397" name="Google Shape;397;p6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u="sng">
                <a:solidFill>
                  <a:schemeClr val="hlink"/>
                </a:solidFill>
                <a:hlinkClick r:id="rId3"/>
              </a:rPr>
              <a:t>Vanderbilt Kennedy Center</a:t>
            </a:r>
            <a:br>
              <a:rPr lang="en"/>
            </a:br>
            <a:endParaRPr/>
          </a:p>
          <a:p>
            <a:pPr marL="457200" lvl="0" indent="-342900" algn="l" rtl="0">
              <a:spcBef>
                <a:spcPts val="0"/>
              </a:spcBef>
              <a:spcAft>
                <a:spcPts val="0"/>
              </a:spcAft>
              <a:buSzPts val="1800"/>
              <a:buChar char="●"/>
            </a:pPr>
            <a:r>
              <a:rPr lang="en" u="sng">
                <a:solidFill>
                  <a:schemeClr val="hlink"/>
                </a:solidFill>
                <a:hlinkClick r:id="rId4"/>
              </a:rPr>
              <a:t>TN-TAN Intensive Behavior</a:t>
            </a:r>
            <a:br>
              <a:rPr lang="en"/>
            </a:br>
            <a:endParaRPr/>
          </a:p>
          <a:p>
            <a:pPr marL="457200" lvl="0" indent="-342900" algn="l" rtl="0">
              <a:spcBef>
                <a:spcPts val="0"/>
              </a:spcBef>
              <a:spcAft>
                <a:spcPts val="0"/>
              </a:spcAft>
              <a:buSzPts val="1800"/>
              <a:buChar char="●"/>
            </a:pPr>
            <a:r>
              <a:rPr lang="en" u="sng">
                <a:solidFill>
                  <a:schemeClr val="hlink"/>
                </a:solidFill>
                <a:hlinkClick r:id="rId5"/>
              </a:rPr>
              <a:t>IDEA-DOE</a:t>
            </a:r>
            <a:br>
              <a:rPr lang="en"/>
            </a:br>
            <a:endParaRPr/>
          </a:p>
          <a:p>
            <a:pPr marL="457200" lvl="0" indent="0" algn="l" rtl="0">
              <a:spcBef>
                <a:spcPts val="1600"/>
              </a:spcBef>
              <a:spcAft>
                <a:spcPts val="1600"/>
              </a:spcAft>
              <a:buNone/>
            </a:pPr>
            <a:endParaRPr/>
          </a:p>
        </p:txBody>
      </p:sp>
      <p:sp>
        <p:nvSpPr>
          <p:cNvPr id="398" name="Google Shape;398;p6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6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Contact Information</a:t>
            </a:r>
            <a:endParaRPr/>
          </a:p>
        </p:txBody>
      </p:sp>
      <p:sp>
        <p:nvSpPr>
          <p:cNvPr id="404" name="Google Shape;404;p6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Stephen Baker: </a:t>
            </a:r>
            <a:r>
              <a:rPr lang="en" u="sng">
                <a:solidFill>
                  <a:schemeClr val="hlink"/>
                </a:solidFill>
                <a:hlinkClick r:id="rId3"/>
              </a:rPr>
              <a:t>sbaker@k12k.com</a:t>
            </a:r>
            <a:endParaRPr/>
          </a:p>
          <a:p>
            <a:pPr marL="0" lvl="0" indent="0" algn="l" rtl="0">
              <a:spcBef>
                <a:spcPts val="1600"/>
              </a:spcBef>
              <a:spcAft>
                <a:spcPts val="0"/>
              </a:spcAft>
              <a:buNone/>
            </a:pPr>
            <a:r>
              <a:rPr lang="en"/>
              <a:t>Brenda Little: </a:t>
            </a:r>
            <a:r>
              <a:rPr lang="en" u="sng">
                <a:solidFill>
                  <a:schemeClr val="hlink"/>
                </a:solidFill>
                <a:hlinkClick r:id="rId4"/>
              </a:rPr>
              <a:t>brenda.little@dpi.nc.go</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405" name="Google Shape;405;p6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049A7-AC83-1B71-7B23-E1E7243F3AED}"/>
              </a:ext>
            </a:extLst>
          </p:cNvPr>
          <p:cNvSpPr>
            <a:spLocks noGrp="1"/>
          </p:cNvSpPr>
          <p:nvPr>
            <p:ph type="title"/>
          </p:nvPr>
        </p:nvSpPr>
        <p:spPr/>
        <p:txBody>
          <a:bodyPr/>
          <a:lstStyle/>
          <a:p>
            <a:pPr algn="ctr"/>
            <a:r>
              <a:rPr lang="en-US" dirty="0"/>
              <a:t>Survey QR Code: </a:t>
            </a:r>
            <a:br>
              <a:rPr lang="en-US" dirty="0"/>
            </a:br>
            <a:br>
              <a:rPr lang="en-US" dirty="0"/>
            </a:br>
            <a:br>
              <a:rPr lang="en-US" dirty="0"/>
            </a:br>
            <a:r>
              <a:rPr lang="en-US" dirty="0"/>
              <a:t> </a:t>
            </a:r>
            <a:br>
              <a:rPr lang="en-US" dirty="0"/>
            </a:br>
            <a:endParaRPr lang="en-US" dirty="0"/>
          </a:p>
        </p:txBody>
      </p:sp>
      <p:sp>
        <p:nvSpPr>
          <p:cNvPr id="4" name="Slide Number Placeholder 3">
            <a:extLst>
              <a:ext uri="{FF2B5EF4-FFF2-40B4-BE49-F238E27FC236}">
                <a16:creationId xmlns:a16="http://schemas.microsoft.com/office/drawing/2014/main" id="{DCFAE5D8-C1CE-8448-0877-2863ABE643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pic>
        <p:nvPicPr>
          <p:cNvPr id="5" name="Picture 4">
            <a:extLst>
              <a:ext uri="{FF2B5EF4-FFF2-40B4-BE49-F238E27FC236}">
                <a16:creationId xmlns:a16="http://schemas.microsoft.com/office/drawing/2014/main" id="{32E160FC-C81C-89AA-DE84-4CFF57B30464}"/>
              </a:ext>
            </a:extLst>
          </p:cNvPr>
          <p:cNvPicPr>
            <a:picLocks noChangeAspect="1"/>
          </p:cNvPicPr>
          <p:nvPr/>
        </p:nvPicPr>
        <p:blipFill>
          <a:blip r:embed="rId2"/>
          <a:stretch>
            <a:fillRect/>
          </a:stretch>
        </p:blipFill>
        <p:spPr>
          <a:xfrm>
            <a:off x="3105150" y="1104900"/>
            <a:ext cx="2933700" cy="2933700"/>
          </a:xfrm>
          <a:prstGeom prst="rect">
            <a:avLst/>
          </a:prstGeom>
        </p:spPr>
      </p:pic>
    </p:spTree>
    <p:extLst>
      <p:ext uri="{BB962C8B-B14F-4D97-AF65-F5344CB8AC3E}">
        <p14:creationId xmlns:p14="http://schemas.microsoft.com/office/powerpoint/2010/main" val="3940751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Goal and Purpose</a:t>
            </a:r>
            <a:r>
              <a:rPr lang="en"/>
              <a:t>		</a:t>
            </a:r>
            <a:endParaRPr/>
          </a:p>
        </p:txBody>
      </p:sp>
      <p:sp>
        <p:nvSpPr>
          <p:cNvPr id="149" name="Google Shape;149;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rPr>
              <a:t>On PAR is a related arts course designed to address students who are struggling to complete work on a regular basis due to effort, will, and attendance. </a:t>
            </a:r>
            <a:endParaRPr>
              <a:solidFill>
                <a:srgbClr val="000000"/>
              </a:solidFill>
            </a:endParaRPr>
          </a:p>
          <a:p>
            <a:pPr marL="457200" lvl="0" indent="-342900" algn="l" rtl="0">
              <a:spcBef>
                <a:spcPts val="1600"/>
              </a:spcBef>
              <a:spcAft>
                <a:spcPts val="0"/>
              </a:spcAft>
              <a:buClr>
                <a:srgbClr val="000000"/>
              </a:buClr>
              <a:buSzPts val="1800"/>
              <a:buChar char="●"/>
            </a:pPr>
            <a:r>
              <a:rPr lang="en">
                <a:solidFill>
                  <a:srgbClr val="000000"/>
                </a:solidFill>
              </a:rPr>
              <a:t>Students will learn the value of completing class assignments, develop confidence in their academic performance while developing lifelong strategies for work ethic. </a:t>
            </a:r>
            <a:endParaRPr>
              <a:solidFill>
                <a:srgbClr val="000000"/>
              </a:solidFill>
            </a:endParaRPr>
          </a:p>
          <a:p>
            <a:pPr marL="457200" lvl="0" indent="-342900" algn="l" rtl="0">
              <a:spcBef>
                <a:spcPts val="1600"/>
              </a:spcBef>
              <a:spcAft>
                <a:spcPts val="0"/>
              </a:spcAft>
              <a:buClr>
                <a:srgbClr val="000000"/>
              </a:buClr>
              <a:buSzPts val="1800"/>
              <a:buChar char="●"/>
            </a:pPr>
            <a:r>
              <a:rPr lang="en">
                <a:solidFill>
                  <a:srgbClr val="000000"/>
                </a:solidFill>
              </a:rPr>
              <a:t>Students will learn life skills such as perseverance, time/task management, organization, personal motivation, work avoidance, self-respect, respect for policies and procedures, and other skills that are interfering with student personal success.  </a:t>
            </a:r>
            <a:endParaRPr>
              <a:solidFill>
                <a:srgbClr val="000000"/>
              </a:solidFill>
            </a:endParaRPr>
          </a:p>
          <a:p>
            <a:pPr marL="0" lvl="0" indent="0" algn="l" rtl="0">
              <a:spcBef>
                <a:spcPts val="1600"/>
              </a:spcBef>
              <a:spcAft>
                <a:spcPts val="1600"/>
              </a:spcAft>
              <a:buNone/>
            </a:pPr>
            <a:r>
              <a:rPr lang="en"/>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How are students placed?</a:t>
            </a:r>
            <a:r>
              <a:rPr lang="en"/>
              <a:t>	</a:t>
            </a:r>
            <a:endParaRPr/>
          </a:p>
        </p:txBody>
      </p:sp>
      <p:sp>
        <p:nvSpPr>
          <p:cNvPr id="155" name="Google Shape;155;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rPr>
              <a:t>Team teachers will meet biweekly to discuss potential student placements based on lack of completion of work due to effort and/or attendance in their academic classes</a:t>
            </a:r>
            <a:endParaRPr>
              <a:solidFill>
                <a:srgbClr val="000000"/>
              </a:solidFill>
            </a:endParaRPr>
          </a:p>
          <a:p>
            <a:pPr marL="914400" lvl="1" indent="-342900" algn="l" rtl="0">
              <a:spcBef>
                <a:spcPts val="1600"/>
              </a:spcBef>
              <a:spcAft>
                <a:spcPts val="0"/>
              </a:spcAft>
              <a:buClr>
                <a:srgbClr val="000000"/>
              </a:buClr>
              <a:buSzPts val="1800"/>
              <a:buChar char="○"/>
            </a:pPr>
            <a:r>
              <a:rPr lang="en" sz="1800">
                <a:solidFill>
                  <a:srgbClr val="000000"/>
                </a:solidFill>
              </a:rPr>
              <a:t>Placement into On PAR is solely based on student lack of work being completed.</a:t>
            </a:r>
            <a:endParaRPr sz="1800">
              <a:solidFill>
                <a:srgbClr val="000000"/>
              </a:solidFill>
            </a:endParaRPr>
          </a:p>
          <a:p>
            <a:pPr marL="457200" lvl="0" indent="-342900" algn="l" rtl="0">
              <a:spcBef>
                <a:spcPts val="1600"/>
              </a:spcBef>
              <a:spcAft>
                <a:spcPts val="0"/>
              </a:spcAft>
              <a:buClr>
                <a:srgbClr val="000000"/>
              </a:buClr>
              <a:buSzPts val="1800"/>
              <a:buChar char="●"/>
            </a:pPr>
            <a:r>
              <a:rPr lang="en">
                <a:solidFill>
                  <a:srgbClr val="000000"/>
                </a:solidFill>
              </a:rPr>
              <a:t>Once identified, the student and their parent(s) will be notified of the placement and changes will be made into their schedule via Aspen.</a:t>
            </a:r>
            <a:endParaRPr>
              <a:solidFill>
                <a:srgbClr val="000000"/>
              </a:solidFill>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156" name="Google Shape;156;p32"/>
          <p:cNvSpPr txBox="1"/>
          <p:nvPr/>
        </p:nvSpPr>
        <p:spPr>
          <a:xfrm>
            <a:off x="8397050" y="1889950"/>
            <a:ext cx="914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latin typeface="Source Code Pro"/>
              <a:ea typeface="Source Code Pro"/>
              <a:cs typeface="Source Code Pro"/>
              <a:sym typeface="Source Code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Student Expectations</a:t>
            </a:r>
            <a:endParaRPr b="1"/>
          </a:p>
        </p:txBody>
      </p:sp>
      <p:sp>
        <p:nvSpPr>
          <p:cNvPr id="162" name="Google Shape;162;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rPr>
              <a:t>Students will initiate conversations with their On PAR teacher along with their classroom teachers about assignment expectations, necessary assignment materials, and any other relevant information. </a:t>
            </a:r>
            <a:endParaRPr>
              <a:solidFill>
                <a:srgbClr val="000000"/>
              </a:solidFill>
            </a:endParaRPr>
          </a:p>
          <a:p>
            <a:pPr marL="457200" lvl="0" indent="0" algn="l" rtl="0">
              <a:spcBef>
                <a:spcPts val="0"/>
              </a:spcBef>
              <a:spcAft>
                <a:spcPts val="0"/>
              </a:spcAft>
              <a:buNone/>
            </a:pP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Daily, students will monitor Aspen for grades and missing assignments. </a:t>
            </a:r>
            <a:endParaRPr>
              <a:solidFill>
                <a:srgbClr val="000000"/>
              </a:solidFill>
            </a:endParaRPr>
          </a:p>
          <a:p>
            <a:pPr marL="457200" lvl="0" indent="0" algn="l" rtl="0">
              <a:spcBef>
                <a:spcPts val="0"/>
              </a:spcBef>
              <a:spcAft>
                <a:spcPts val="0"/>
              </a:spcAft>
              <a:buNone/>
            </a:pPr>
            <a:endParaRPr>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Students will work diligently on any missing assignments, test corrections, or re-do assignments to increase participation and understanding.</a:t>
            </a:r>
            <a:endParaRPr>
              <a:solidFill>
                <a:srgbClr val="000000"/>
              </a:solidFill>
            </a:endParaRPr>
          </a:p>
          <a:p>
            <a:pPr marL="457200" lvl="0" indent="0" algn="l" rtl="0">
              <a:spcBef>
                <a:spcPts val="0"/>
              </a:spcBef>
              <a:spcAft>
                <a:spcPts val="0"/>
              </a:spcAft>
              <a:buNone/>
            </a:pP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Student Expectations, cont’d</a:t>
            </a:r>
            <a:endParaRPr b="1"/>
          </a:p>
        </p:txBody>
      </p:sp>
      <p:sp>
        <p:nvSpPr>
          <p:cNvPr id="168" name="Google Shape;168;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rPr>
              <a:t>Students will be expected to communicate with the On PAR teacher and their classroom teachers to initiate and follow up on assignments. This includes gathering needed materials, clarifying expectations, requesting open assignments, and more.</a:t>
            </a:r>
            <a:endParaRPr>
              <a:solidFill>
                <a:srgbClr val="000000"/>
              </a:solidFill>
            </a:endParaRPr>
          </a:p>
          <a:p>
            <a:pPr marL="914400" lvl="1" indent="-342900" algn="l" rtl="0">
              <a:spcBef>
                <a:spcPts val="0"/>
              </a:spcBef>
              <a:spcAft>
                <a:spcPts val="0"/>
              </a:spcAft>
              <a:buClr>
                <a:srgbClr val="000000"/>
              </a:buClr>
              <a:buSzPts val="1800"/>
              <a:buChar char="○"/>
            </a:pPr>
            <a:r>
              <a:rPr lang="en" sz="1800">
                <a:solidFill>
                  <a:srgbClr val="000000"/>
                </a:solidFill>
              </a:rPr>
              <a:t>Students will not be permitted to leave the On PAR classroom for any reason, unless called by front office staff. They should collect assignments and make any restroom stops prior to the class</a:t>
            </a:r>
            <a:endParaRPr sz="1800">
              <a:solidFill>
                <a:srgbClr val="000000"/>
              </a:solidFill>
            </a:endParaRPr>
          </a:p>
          <a:p>
            <a:pPr marL="1371600" lvl="0" indent="0" algn="l" rtl="0">
              <a:spcBef>
                <a:spcPts val="0"/>
              </a:spcBef>
              <a:spcAft>
                <a:spcPts val="0"/>
              </a:spcAft>
              <a:buNone/>
            </a:pPr>
            <a:endParaRPr sz="1800">
              <a:solidFill>
                <a:srgbClr val="000000"/>
              </a:solidFill>
            </a:endParaRPr>
          </a:p>
          <a:p>
            <a:pPr marL="457200" lvl="0" indent="-342900" algn="l" rtl="0">
              <a:spcBef>
                <a:spcPts val="0"/>
              </a:spcBef>
              <a:spcAft>
                <a:spcPts val="0"/>
              </a:spcAft>
              <a:buClr>
                <a:srgbClr val="000000"/>
              </a:buClr>
              <a:buSzPts val="1800"/>
              <a:buChar char="●"/>
            </a:pPr>
            <a:r>
              <a:rPr lang="en">
                <a:solidFill>
                  <a:srgbClr val="000000"/>
                </a:solidFill>
              </a:rPr>
              <a:t>Students will not be allowed to leave the classroom to check with teachers or      </a:t>
            </a:r>
            <a:endParaRPr>
              <a:solidFill>
                <a:srgbClr val="000000"/>
              </a:solidFill>
            </a:endParaRPr>
          </a:p>
          <a:p>
            <a:pPr marL="457200" lvl="0" indent="0" algn="l" rtl="0">
              <a:spcBef>
                <a:spcPts val="0"/>
              </a:spcBef>
              <a:spcAft>
                <a:spcPts val="0"/>
              </a:spcAft>
              <a:buNone/>
            </a:pPr>
            <a:r>
              <a:rPr lang="en">
                <a:solidFill>
                  <a:srgbClr val="000000"/>
                </a:solidFill>
              </a:rPr>
              <a:t>visit counseling. </a:t>
            </a:r>
            <a:endParaRPr>
              <a:solidFill>
                <a:srgbClr val="000000"/>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Student Expectations, cont’d</a:t>
            </a:r>
            <a:endParaRPr b="1"/>
          </a:p>
        </p:txBody>
      </p:sp>
      <p:sp>
        <p:nvSpPr>
          <p:cNvPr id="174" name="Google Shape;174;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rPr>
              <a:t>Students will be expected to keep up with current assignments as well as working on previous assignments while enrolled in On PAR. </a:t>
            </a:r>
            <a:endParaRPr>
              <a:solidFill>
                <a:srgbClr val="000000"/>
              </a:solidFill>
            </a:endParaRPr>
          </a:p>
          <a:p>
            <a:pPr marL="457200" lvl="0" indent="0" algn="l" rtl="0">
              <a:spcBef>
                <a:spcPts val="1600"/>
              </a:spcBef>
              <a:spcAft>
                <a:spcPts val="0"/>
              </a:spcAft>
              <a:buNone/>
            </a:pPr>
            <a:endParaRPr>
              <a:solidFill>
                <a:srgbClr val="000000"/>
              </a:solidFill>
            </a:endParaRPr>
          </a:p>
          <a:p>
            <a:pPr marL="457200" lvl="0" indent="-342900" algn="l" rtl="0">
              <a:spcBef>
                <a:spcPts val="1600"/>
              </a:spcBef>
              <a:spcAft>
                <a:spcPts val="0"/>
              </a:spcAft>
              <a:buClr>
                <a:srgbClr val="000000"/>
              </a:buClr>
              <a:buSzPts val="1800"/>
              <a:buChar char="●"/>
            </a:pPr>
            <a:r>
              <a:rPr lang="en">
                <a:solidFill>
                  <a:srgbClr val="000000"/>
                </a:solidFill>
              </a:rPr>
              <a:t>All school rules apply (i.e. no cell phones). </a:t>
            </a:r>
            <a:endParaRPr>
              <a:solidFill>
                <a:srgbClr val="000000"/>
              </a:solidFill>
            </a:endParaRPr>
          </a:p>
          <a:p>
            <a:pPr marL="457200" lvl="0" indent="0" algn="l" rtl="0">
              <a:spcBef>
                <a:spcPts val="0"/>
              </a:spcBef>
              <a:spcAft>
                <a:spcPts val="0"/>
              </a:spcAft>
              <a:buNone/>
            </a:pPr>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How do students exit?	</a:t>
            </a:r>
            <a:endParaRPr b="1"/>
          </a:p>
        </p:txBody>
      </p:sp>
      <p:sp>
        <p:nvSpPr>
          <p:cNvPr id="180" name="Google Shape;180;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a:solidFill>
                  <a:srgbClr val="000000"/>
                </a:solidFill>
              </a:rPr>
              <a:t>Students may exit only at the end of the quarter unless other arrangements have been made prior to the placement.</a:t>
            </a:r>
            <a:endParaRPr>
              <a:solidFill>
                <a:srgbClr val="000000"/>
              </a:solidFill>
            </a:endParaRPr>
          </a:p>
          <a:p>
            <a:pPr marL="914400" lvl="0" indent="0" algn="l" rtl="0">
              <a:spcBef>
                <a:spcPts val="1600"/>
              </a:spcBef>
              <a:spcAft>
                <a:spcPts val="0"/>
              </a:spcAft>
              <a:buNone/>
            </a:pPr>
            <a:endParaRPr>
              <a:solidFill>
                <a:srgbClr val="000000"/>
              </a:solidFill>
            </a:endParaRPr>
          </a:p>
          <a:p>
            <a:pPr marL="457200" lvl="0" indent="-342900" algn="l" rtl="0">
              <a:spcBef>
                <a:spcPts val="1600"/>
              </a:spcBef>
              <a:spcAft>
                <a:spcPts val="0"/>
              </a:spcAft>
              <a:buClr>
                <a:srgbClr val="000000"/>
              </a:buClr>
              <a:buSzPts val="1800"/>
              <a:buChar char="●"/>
            </a:pPr>
            <a:r>
              <a:rPr lang="en">
                <a:solidFill>
                  <a:srgbClr val="000000"/>
                </a:solidFill>
              </a:rPr>
              <a:t>Exit criteria will be based on the level of improved effort to complete </a:t>
            </a:r>
            <a:r>
              <a:rPr lang="en" b="1">
                <a:solidFill>
                  <a:srgbClr val="000000"/>
                </a:solidFill>
              </a:rPr>
              <a:t>all assignments </a:t>
            </a:r>
            <a:r>
              <a:rPr lang="en">
                <a:solidFill>
                  <a:srgbClr val="000000"/>
                </a:solidFill>
              </a:rPr>
              <a:t>from each class. If the student level of effort is not sufficient, placement back into the original related arts class will not take place. </a:t>
            </a:r>
            <a:endParaRPr>
              <a:solidFill>
                <a:srgbClr val="000000"/>
              </a:solidFill>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1637</Words>
  <Application>Microsoft Office PowerPoint</Application>
  <PresentationFormat>On-screen Show (16:9)</PresentationFormat>
  <Paragraphs>249</Paragraphs>
  <Slides>38</Slides>
  <Notes>37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38</vt:i4>
      </vt:variant>
    </vt:vector>
  </HeadingPairs>
  <TitlesOfParts>
    <vt:vector size="48" baseType="lpstr">
      <vt:lpstr>Roboto</vt:lpstr>
      <vt:lpstr>Meiryo</vt:lpstr>
      <vt:lpstr>Proxima Nova</vt:lpstr>
      <vt:lpstr>Arial</vt:lpstr>
      <vt:lpstr>Lato</vt:lpstr>
      <vt:lpstr>Century Gothic</vt:lpstr>
      <vt:lpstr>Source Code Pro</vt:lpstr>
      <vt:lpstr>Playfair Display</vt:lpstr>
      <vt:lpstr>Coral</vt:lpstr>
      <vt:lpstr>Coral</vt:lpstr>
      <vt:lpstr>How to Create A Teacher Voice with Behavior from the Classroom</vt:lpstr>
      <vt:lpstr>John Sevier Demographics</vt:lpstr>
      <vt:lpstr>PowerPoint Presentation</vt:lpstr>
      <vt:lpstr>Goal and Purpose  </vt:lpstr>
      <vt:lpstr>How are students placed? </vt:lpstr>
      <vt:lpstr>Student Expectations</vt:lpstr>
      <vt:lpstr>Student Expectations, cont’d</vt:lpstr>
      <vt:lpstr>Student Expectations, cont’d</vt:lpstr>
      <vt:lpstr>How do students exit? </vt:lpstr>
      <vt:lpstr>Does On PAR impact extracurricular activities? </vt:lpstr>
      <vt:lpstr>OnPAR Tracker</vt:lpstr>
      <vt:lpstr>The Need for RTI2B and a New Approach to Behavior</vt:lpstr>
      <vt:lpstr>The RTI2B Process</vt:lpstr>
      <vt:lpstr>Behavior Management/Tier 1</vt:lpstr>
      <vt:lpstr>Aspen 407-S and 407-O </vt:lpstr>
      <vt:lpstr>Check In/Out Process (Tier II Support)</vt:lpstr>
      <vt:lpstr>Behavior Tracking Sheet (Tier 2A and Tier 2B)</vt:lpstr>
      <vt:lpstr>The Next Step from TIER 2B (Tier III Supports)</vt:lpstr>
      <vt:lpstr>The Warrior Academy Handbook</vt:lpstr>
      <vt:lpstr>Warrior Academy Schedule</vt:lpstr>
      <vt:lpstr>Warrior Academy Weekly Activities</vt:lpstr>
      <vt:lpstr>RTI Successes </vt:lpstr>
      <vt:lpstr>Attendance Success 2018/2019</vt:lpstr>
      <vt:lpstr>PowerPoint Presentation</vt:lpstr>
      <vt:lpstr> When to Conduct a Functional Behavioral Assessment (FBA)</vt:lpstr>
      <vt:lpstr>Reflecting on Behaviors that Challenge Us</vt:lpstr>
      <vt:lpstr>When To Conduct a  Functional Behavioral Assessment (FBA)</vt:lpstr>
      <vt:lpstr>When To Conduct a  Functional Behavioral Assessment (FBA)</vt:lpstr>
      <vt:lpstr>Determine the Behavior’s Function </vt:lpstr>
      <vt:lpstr>Support Planning Chart </vt:lpstr>
      <vt:lpstr>Understanding the Behavior  Intervention Plan (BIP)</vt:lpstr>
      <vt:lpstr>Components of BIP</vt:lpstr>
      <vt:lpstr>Identification of Challenging Behaviors</vt:lpstr>
      <vt:lpstr>Impact of Well-Designed  FBA/BIP </vt:lpstr>
      <vt:lpstr>Optimistic Closure</vt:lpstr>
      <vt:lpstr>Resources </vt:lpstr>
      <vt:lpstr>Contact Information</vt:lpstr>
      <vt:lpstr>Survey QR Code: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Heflin, Leanah G</cp:lastModifiedBy>
  <cp:revision>2</cp:revision>
  <dcterms:modified xsi:type="dcterms:W3CDTF">2025-06-25T12:29:14Z</dcterms:modified>
</cp:coreProperties>
</file>