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9" r:id="rId35"/>
    <p:sldId id="291" r:id="rId36"/>
    <p:sldId id="28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0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4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84379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0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10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61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01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8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2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1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9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6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0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0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9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00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478E-0AFD-4CE6-B15B-70FDBA45E2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Recognition and Diagnosis of Childhood Behavioral Disorders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B751F-82A4-4224-A4BB-3B3E9DF93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 Moore dnp, PMHNP-BC</a:t>
            </a:r>
          </a:p>
        </p:txBody>
      </p:sp>
    </p:spTree>
    <p:extLst>
      <p:ext uri="{BB962C8B-B14F-4D97-AF65-F5344CB8AC3E}">
        <p14:creationId xmlns:p14="http://schemas.microsoft.com/office/powerpoint/2010/main" val="135292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28535-66EB-4E3A-A5D4-E53F8135D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865" y="239863"/>
            <a:ext cx="8932372" cy="637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5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Attention-Deficit/ Hyperactivity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Neurodevelopmental Disorder</a:t>
            </a:r>
          </a:p>
          <a:p>
            <a:r>
              <a:rPr lang="en-US" dirty="0"/>
              <a:t>Neurochemical Origin -&gt; Prefrontal Cortex</a:t>
            </a:r>
          </a:p>
          <a:p>
            <a:pPr lvl="1"/>
            <a:r>
              <a:rPr lang="en-US" dirty="0"/>
              <a:t>Impulse Control</a:t>
            </a:r>
          </a:p>
          <a:p>
            <a:r>
              <a:rPr lang="en-US" dirty="0"/>
              <a:t>Statistically the most common</a:t>
            </a:r>
          </a:p>
          <a:p>
            <a:r>
              <a:rPr lang="en-US" dirty="0"/>
              <a:t>First consideration with behavioral issues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Criteria - 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persistent pattern of inattention and/or hyperactivity-impulsivity that interferes with functioning or development as characterized by six or more of the following symptoms persisting for 6 months</a:t>
            </a:r>
          </a:p>
          <a:p>
            <a:r>
              <a:rPr lang="en-US" dirty="0"/>
              <a:t>Inattention</a:t>
            </a:r>
          </a:p>
          <a:p>
            <a:pPr lvl="1"/>
            <a:r>
              <a:rPr lang="en-US" dirty="0"/>
              <a:t>Fails to give attention to details/careless mistakes </a:t>
            </a:r>
          </a:p>
          <a:p>
            <a:pPr lvl="1"/>
            <a:r>
              <a:rPr lang="en-US" dirty="0"/>
              <a:t>Difficulty sustaining attention in tasks or play</a:t>
            </a:r>
          </a:p>
          <a:p>
            <a:pPr lvl="1"/>
            <a:r>
              <a:rPr lang="en-US" dirty="0"/>
              <a:t>Does not seem to listen when spoken to directly </a:t>
            </a:r>
          </a:p>
          <a:p>
            <a:pPr lvl="1"/>
            <a:r>
              <a:rPr lang="en-US" dirty="0"/>
              <a:t>Does not follow through with instructions (schoolwork) </a:t>
            </a:r>
          </a:p>
          <a:p>
            <a:pPr lvl="1"/>
            <a:r>
              <a:rPr lang="en-US" dirty="0"/>
              <a:t>Difficulty organizing tasks</a:t>
            </a:r>
          </a:p>
          <a:p>
            <a:pPr lvl="1"/>
            <a:r>
              <a:rPr lang="en-US" dirty="0"/>
              <a:t>Reluctant to participate in certain tasks</a:t>
            </a:r>
          </a:p>
          <a:p>
            <a:pPr lvl="1"/>
            <a:r>
              <a:rPr lang="en-US" dirty="0"/>
              <a:t>Loses things necessary for tasks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0313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Criteria - 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Hyperactivity and impulsivity</a:t>
            </a:r>
          </a:p>
          <a:p>
            <a:pPr lvl="1"/>
            <a:r>
              <a:rPr lang="en-US" dirty="0"/>
              <a:t>Fidgets or taps hands/feet or squirms</a:t>
            </a:r>
          </a:p>
          <a:p>
            <a:pPr lvl="1"/>
            <a:r>
              <a:rPr lang="en-US" dirty="0"/>
              <a:t>Often leaves seat in situations where they shouldn’t</a:t>
            </a:r>
          </a:p>
          <a:p>
            <a:pPr lvl="1"/>
            <a:r>
              <a:rPr lang="en-US" dirty="0"/>
              <a:t>Runs or climbs where inappropriate </a:t>
            </a:r>
          </a:p>
          <a:p>
            <a:pPr lvl="1"/>
            <a:r>
              <a:rPr lang="en-US" dirty="0"/>
              <a:t>Often unable to play quietly</a:t>
            </a:r>
          </a:p>
          <a:p>
            <a:pPr lvl="1"/>
            <a:r>
              <a:rPr lang="en-US" dirty="0"/>
              <a:t>“on the go” “driven by a motor” (cannot be still)</a:t>
            </a:r>
          </a:p>
          <a:p>
            <a:pPr lvl="1"/>
            <a:r>
              <a:rPr lang="en-US" dirty="0"/>
              <a:t>Talks excessively</a:t>
            </a:r>
          </a:p>
          <a:p>
            <a:pPr lvl="1"/>
            <a:r>
              <a:rPr lang="en-US" dirty="0"/>
              <a:t>Blurts out answers before question is complete</a:t>
            </a:r>
          </a:p>
          <a:p>
            <a:pPr lvl="1"/>
            <a:r>
              <a:rPr lang="en-US" dirty="0"/>
              <a:t>Difficulty waiting their turn</a:t>
            </a:r>
          </a:p>
          <a:p>
            <a:pPr lvl="1"/>
            <a:r>
              <a:rPr lang="en-US" dirty="0"/>
              <a:t>Interrupts and intrudes on others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03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Criteria - 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Symptoms present prior to age 12</a:t>
            </a:r>
          </a:p>
          <a:p>
            <a:r>
              <a:rPr lang="en-US" dirty="0"/>
              <a:t>Two or more settings</a:t>
            </a:r>
          </a:p>
          <a:p>
            <a:r>
              <a:rPr lang="en-US" dirty="0"/>
              <a:t>Impair Functioning and not better explained by another disorder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45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Pearls- 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Think of the good times!</a:t>
            </a:r>
          </a:p>
          <a:p>
            <a:r>
              <a:rPr lang="en-US" dirty="0"/>
              <a:t>Behavioral Problems</a:t>
            </a:r>
          </a:p>
          <a:p>
            <a:pPr lvl="1"/>
            <a:r>
              <a:rPr lang="en-US" dirty="0"/>
              <a:t>Not overly “mean” or defiant</a:t>
            </a:r>
          </a:p>
          <a:p>
            <a:pPr lvl="1"/>
            <a:r>
              <a:rPr lang="en-US" dirty="0"/>
              <a:t>Usually very loving</a:t>
            </a:r>
          </a:p>
          <a:p>
            <a:r>
              <a:rPr lang="en-US" dirty="0"/>
              <a:t>Want to focus and follow rules</a:t>
            </a:r>
          </a:p>
          <a:p>
            <a:pPr lvl="1"/>
            <a:r>
              <a:rPr lang="en-US" dirty="0"/>
              <a:t>Biochemically cannot filter and control responses</a:t>
            </a:r>
          </a:p>
          <a:p>
            <a:r>
              <a:rPr lang="en-US" dirty="0"/>
              <a:t>Medication can be effective</a:t>
            </a:r>
          </a:p>
          <a:p>
            <a:r>
              <a:rPr lang="en-US" dirty="0"/>
              <a:t>Good times</a:t>
            </a:r>
          </a:p>
          <a:p>
            <a:pPr lvl="1"/>
            <a:r>
              <a:rPr lang="en-US" dirty="0"/>
              <a:t>Play, creative exercises, unrestricted time, etc.</a:t>
            </a:r>
          </a:p>
          <a:p>
            <a:r>
              <a:rPr lang="en-US" dirty="0"/>
              <a:t>Bad times</a:t>
            </a:r>
          </a:p>
          <a:p>
            <a:pPr lvl="1"/>
            <a:r>
              <a:rPr lang="en-US" dirty="0"/>
              <a:t>Focus, wait, sit still…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7342F4-8D55-410B-B36C-A6A1BCDCDE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5" y="2723547"/>
            <a:ext cx="4395788" cy="2865056"/>
          </a:xfrm>
        </p:spPr>
      </p:pic>
    </p:spTree>
    <p:extLst>
      <p:ext uri="{BB962C8B-B14F-4D97-AF65-F5344CB8AC3E}">
        <p14:creationId xmlns:p14="http://schemas.microsoft.com/office/powerpoint/2010/main" val="174887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Pearls- 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No good times….?</a:t>
            </a:r>
          </a:p>
          <a:p>
            <a:r>
              <a:rPr lang="en-US" sz="4400" dirty="0"/>
              <a:t>Start to think other disorders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380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3AAA-4D46-4533-9579-0D0F9440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11" y="1246465"/>
            <a:ext cx="11646645" cy="3367480"/>
          </a:xfrm>
        </p:spPr>
        <p:txBody>
          <a:bodyPr/>
          <a:lstStyle/>
          <a:p>
            <a:r>
              <a:rPr lang="en-US" dirty="0"/>
              <a:t>Disruptive Mood Dysregulation Disorder</a:t>
            </a:r>
          </a:p>
        </p:txBody>
      </p:sp>
    </p:spTree>
    <p:extLst>
      <p:ext uri="{BB962C8B-B14F-4D97-AF65-F5344CB8AC3E}">
        <p14:creationId xmlns:p14="http://schemas.microsoft.com/office/powerpoint/2010/main" val="450806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Disruptive Mood Dysregulation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Depressive Disorder</a:t>
            </a:r>
          </a:p>
          <a:p>
            <a:pPr lvl="1"/>
            <a:r>
              <a:rPr lang="en-US" dirty="0"/>
              <a:t>Mood</a:t>
            </a:r>
          </a:p>
          <a:p>
            <a:r>
              <a:rPr lang="en-US" dirty="0"/>
              <a:t>Severe, </a:t>
            </a:r>
            <a:r>
              <a:rPr lang="en-US" u="sng" dirty="0"/>
              <a:t>persistent,</a:t>
            </a:r>
            <a:r>
              <a:rPr lang="en-US" dirty="0"/>
              <a:t> irritable, angry, etc.</a:t>
            </a:r>
          </a:p>
          <a:p>
            <a:r>
              <a:rPr lang="en-US" dirty="0"/>
              <a:t>“Not Pleasant”</a:t>
            </a:r>
          </a:p>
          <a:p>
            <a:r>
              <a:rPr lang="en-US" dirty="0"/>
              <a:t>Temper tantrums</a:t>
            </a:r>
          </a:p>
          <a:p>
            <a:pPr lvl="1"/>
            <a:r>
              <a:rPr lang="en-US" dirty="0"/>
              <a:t>Outbursts, verbal, behavioral, slamming, breaking, screaming, etc.</a:t>
            </a:r>
          </a:p>
          <a:p>
            <a:r>
              <a:rPr lang="en-US" dirty="0"/>
              <a:t>Outbursts disproportionate to age and degree of stimulus/situation</a:t>
            </a:r>
          </a:p>
          <a:p>
            <a:r>
              <a:rPr lang="en-US" dirty="0"/>
              <a:t>Onset 6-10 years old and would not be diagnosed after 18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Criteria - DMDD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Severe recurrent temper outbursts, verbal and/or behavioral</a:t>
            </a:r>
          </a:p>
          <a:p>
            <a:pPr lvl="1"/>
            <a:r>
              <a:rPr lang="en-US" dirty="0"/>
              <a:t>Out of proportion to provocation/situation</a:t>
            </a:r>
          </a:p>
          <a:p>
            <a:r>
              <a:rPr lang="en-US" dirty="0"/>
              <a:t>Outbursts out of proportion to developmental stage (age)</a:t>
            </a:r>
          </a:p>
          <a:p>
            <a:r>
              <a:rPr lang="en-US" dirty="0"/>
              <a:t>Occur on average  3 or more times per week</a:t>
            </a:r>
          </a:p>
          <a:p>
            <a:r>
              <a:rPr lang="en-US" dirty="0"/>
              <a:t>Two to three settings</a:t>
            </a:r>
          </a:p>
          <a:p>
            <a:r>
              <a:rPr lang="en-US" dirty="0"/>
              <a:t>12 months total duration without 3 or more months symptom free</a:t>
            </a:r>
          </a:p>
          <a:p>
            <a:endParaRPr lang="en-US" dirty="0"/>
          </a:p>
          <a:p>
            <a:r>
              <a:rPr lang="en-US" i="1" dirty="0"/>
              <a:t>Chronic severe, persistent, irritability</a:t>
            </a:r>
          </a:p>
          <a:p>
            <a:r>
              <a:rPr lang="en-US" dirty="0"/>
              <a:t>With these defined tantrums/outbursts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012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Psychiatric Mental Health Nurse Practitioner</a:t>
            </a:r>
          </a:p>
          <a:p>
            <a:r>
              <a:rPr lang="en-US" dirty="0"/>
              <a:t>Clinical Background – Emergency and Acute Consultation</a:t>
            </a:r>
          </a:p>
          <a:p>
            <a:pPr lvl="1"/>
            <a:r>
              <a:rPr lang="en-US" dirty="0"/>
              <a:t>Inpatient Psychiatry</a:t>
            </a:r>
          </a:p>
          <a:p>
            <a:r>
              <a:rPr lang="en-US" dirty="0"/>
              <a:t>PMHNP Concentration Coordinator</a:t>
            </a:r>
          </a:p>
          <a:p>
            <a:pPr lvl="1"/>
            <a:r>
              <a:rPr lang="en-US" dirty="0"/>
              <a:t>MSN and DNP</a:t>
            </a:r>
          </a:p>
        </p:txBody>
      </p:sp>
    </p:spTree>
    <p:extLst>
      <p:ext uri="{BB962C8B-B14F-4D97-AF65-F5344CB8AC3E}">
        <p14:creationId xmlns:p14="http://schemas.microsoft.com/office/powerpoint/2010/main" val="35869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Pearls- DMDD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“Tantrums” Change in Adolescence </a:t>
            </a:r>
          </a:p>
          <a:p>
            <a:pPr lvl="1"/>
            <a:r>
              <a:rPr lang="en-US" dirty="0"/>
              <a:t>Volatility in relationships</a:t>
            </a:r>
          </a:p>
          <a:p>
            <a:pPr lvl="1"/>
            <a:r>
              <a:rPr lang="en-US" dirty="0"/>
              <a:t>Friends, Family, etc.</a:t>
            </a:r>
          </a:p>
          <a:p>
            <a:pPr lvl="1"/>
            <a:r>
              <a:rPr lang="en-US" dirty="0"/>
              <a:t>“Everybody is a jerk!”</a:t>
            </a:r>
          </a:p>
          <a:p>
            <a:r>
              <a:rPr lang="en-US" dirty="0"/>
              <a:t>Late adolescence</a:t>
            </a:r>
          </a:p>
          <a:p>
            <a:pPr lvl="1"/>
            <a:r>
              <a:rPr lang="en-US" dirty="0"/>
              <a:t>Move towards more depressive and anxiety symptoms related to relationships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9" name="Content Placeholder 8" descr="An angry face">
            <a:extLst>
              <a:ext uri="{FF2B5EF4-FFF2-40B4-BE49-F238E27FC236}">
                <a16:creationId xmlns:a16="http://schemas.microsoft.com/office/drawing/2014/main" id="{8CE67080-C8E4-4E8D-A90F-7C1CCCA0CF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2799" y="1761689"/>
            <a:ext cx="3920709" cy="3920709"/>
          </a:xfrm>
        </p:spPr>
      </p:pic>
    </p:spTree>
    <p:extLst>
      <p:ext uri="{BB962C8B-B14F-4D97-AF65-F5344CB8AC3E}">
        <p14:creationId xmlns:p14="http://schemas.microsoft.com/office/powerpoint/2010/main" val="14684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Pearls- DMDD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there good times?</a:t>
            </a:r>
          </a:p>
          <a:p>
            <a:pPr lvl="1"/>
            <a:r>
              <a:rPr lang="en-US" dirty="0"/>
              <a:t>No good times!</a:t>
            </a:r>
          </a:p>
          <a:p>
            <a:r>
              <a:rPr lang="en-US" dirty="0"/>
              <a:t>Persistent irritability/mood</a:t>
            </a:r>
          </a:p>
          <a:p>
            <a:r>
              <a:rPr lang="en-US" dirty="0"/>
              <a:t>Medication therapy is indicated</a:t>
            </a:r>
          </a:p>
          <a:p>
            <a:r>
              <a:rPr lang="en-US" dirty="0"/>
              <a:t>Must have therapy!</a:t>
            </a:r>
          </a:p>
          <a:p>
            <a:r>
              <a:rPr lang="en-US" dirty="0"/>
              <a:t>Can coexist with ADHD</a:t>
            </a:r>
          </a:p>
          <a:p>
            <a:pPr lvl="1"/>
            <a:r>
              <a:rPr lang="en-US" dirty="0"/>
              <a:t>Mood Symptoms and Impulsive/Attention Symptoms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9" name="Content Placeholder 8" descr="An angry face">
            <a:extLst>
              <a:ext uri="{FF2B5EF4-FFF2-40B4-BE49-F238E27FC236}">
                <a16:creationId xmlns:a16="http://schemas.microsoft.com/office/drawing/2014/main" id="{8CE67080-C8E4-4E8D-A90F-7C1CCCA0CF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2799" y="1761689"/>
            <a:ext cx="3920709" cy="3920709"/>
          </a:xfrm>
        </p:spPr>
      </p:pic>
    </p:spTree>
    <p:extLst>
      <p:ext uri="{BB962C8B-B14F-4D97-AF65-F5344CB8AC3E}">
        <p14:creationId xmlns:p14="http://schemas.microsoft.com/office/powerpoint/2010/main" val="19622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3AAA-4D46-4533-9579-0D0F9440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11" y="1246465"/>
            <a:ext cx="11646645" cy="3367480"/>
          </a:xfrm>
        </p:spPr>
        <p:txBody>
          <a:bodyPr/>
          <a:lstStyle/>
          <a:p>
            <a:r>
              <a:rPr lang="en-US" dirty="0"/>
              <a:t>Oppositional Defiant Disorder</a:t>
            </a:r>
          </a:p>
        </p:txBody>
      </p:sp>
    </p:spTree>
    <p:extLst>
      <p:ext uri="{BB962C8B-B14F-4D97-AF65-F5344CB8AC3E}">
        <p14:creationId xmlns:p14="http://schemas.microsoft.com/office/powerpoint/2010/main" val="3685509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Oppositional Defiant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Disruptive, Impulse-control, and Conduct Disorders</a:t>
            </a:r>
          </a:p>
          <a:p>
            <a:r>
              <a:rPr lang="en-US" dirty="0"/>
              <a:t>Defiance</a:t>
            </a:r>
          </a:p>
          <a:p>
            <a:r>
              <a:rPr lang="en-US" dirty="0"/>
              <a:t>Arguing</a:t>
            </a:r>
          </a:p>
          <a:p>
            <a:r>
              <a:rPr lang="en-US" dirty="0"/>
              <a:t>Younger (Pre-school/Early School Age)</a:t>
            </a:r>
          </a:p>
          <a:p>
            <a:pPr lvl="1"/>
            <a:r>
              <a:rPr lang="en-US" dirty="0"/>
              <a:t>3-8</a:t>
            </a:r>
          </a:p>
          <a:p>
            <a:r>
              <a:rPr lang="en-US" dirty="0"/>
              <a:t>Clear Environmental Risk Factors</a:t>
            </a:r>
          </a:p>
          <a:p>
            <a:pPr lvl="1"/>
            <a:r>
              <a:rPr lang="en-US" dirty="0"/>
              <a:t>Persistent controlling by parents</a:t>
            </a:r>
          </a:p>
          <a:p>
            <a:r>
              <a:rPr lang="en-US" dirty="0"/>
              <a:t>Parental overreaction to any display of autonomy</a:t>
            </a:r>
          </a:p>
          <a:p>
            <a:pPr lvl="1"/>
            <a:r>
              <a:rPr lang="en-US" dirty="0"/>
              <a:t>Age 3-8</a:t>
            </a:r>
          </a:p>
          <a:p>
            <a:pPr lvl="1"/>
            <a:r>
              <a:rPr lang="en-US" dirty="0"/>
              <a:t>Crucial Developmental stage for </a:t>
            </a:r>
            <a:r>
              <a:rPr lang="en-US" dirty="0" err="1"/>
              <a:t>automomy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Criteria - ODD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pattern of angry/irritable mood, argumentative/defiant behavior, or vindictiveness lasting at least 6 months as evidenced by at least 4 of the following </a:t>
            </a:r>
          </a:p>
          <a:p>
            <a:r>
              <a:rPr lang="en-US" b="1" dirty="0"/>
              <a:t>Angry/Irritable Mood</a:t>
            </a:r>
          </a:p>
          <a:p>
            <a:pPr lvl="1"/>
            <a:r>
              <a:rPr lang="en-US" dirty="0"/>
              <a:t>Often loses temper</a:t>
            </a:r>
          </a:p>
          <a:p>
            <a:pPr lvl="1"/>
            <a:r>
              <a:rPr lang="en-US" dirty="0"/>
              <a:t>Often touchy/easily annoyed</a:t>
            </a:r>
          </a:p>
          <a:p>
            <a:pPr lvl="1"/>
            <a:r>
              <a:rPr lang="en-US" dirty="0"/>
              <a:t>Often Angry or resentful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86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Criteria - ODD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Argumentative/Defiant Behavior</a:t>
            </a:r>
          </a:p>
          <a:p>
            <a:pPr lvl="1"/>
            <a:r>
              <a:rPr lang="en-US" dirty="0"/>
              <a:t>Often argues with authority figures or with adults</a:t>
            </a:r>
          </a:p>
          <a:p>
            <a:pPr lvl="1"/>
            <a:r>
              <a:rPr lang="en-US" dirty="0"/>
              <a:t>Often actively defies or refuses to comply with requests or rules</a:t>
            </a:r>
          </a:p>
          <a:p>
            <a:pPr lvl="1"/>
            <a:r>
              <a:rPr lang="en-US" dirty="0"/>
              <a:t>Often deliberately annoys others</a:t>
            </a:r>
          </a:p>
          <a:p>
            <a:pPr lvl="1"/>
            <a:r>
              <a:rPr lang="en-US" dirty="0"/>
              <a:t>Often blames others for mistakes or misbehavior</a:t>
            </a:r>
          </a:p>
          <a:p>
            <a:r>
              <a:rPr lang="en-US" b="1" dirty="0"/>
              <a:t>Vindictiveness</a:t>
            </a:r>
          </a:p>
          <a:p>
            <a:pPr lvl="1"/>
            <a:r>
              <a:rPr lang="en-US" dirty="0"/>
              <a:t>Has been spiteful or vindictive at least twice in the past 6 months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4537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3053-26CC-4C72-B32A-C8621BEA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Pearls- ODD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DBEE3-AC8B-4FAA-ACB6-46D1BCF8BE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Compare to ADHD</a:t>
            </a:r>
          </a:p>
          <a:p>
            <a:pPr lvl="1"/>
            <a:r>
              <a:rPr lang="en-US" dirty="0"/>
              <a:t>No “Good times”</a:t>
            </a:r>
          </a:p>
          <a:p>
            <a:pPr lvl="1"/>
            <a:r>
              <a:rPr lang="en-US" dirty="0"/>
              <a:t>Purposefully refusing rules</a:t>
            </a:r>
          </a:p>
          <a:p>
            <a:r>
              <a:rPr lang="en-US" dirty="0"/>
              <a:t>Compare to DMDD</a:t>
            </a:r>
          </a:p>
          <a:p>
            <a:pPr lvl="1"/>
            <a:r>
              <a:rPr lang="en-US" dirty="0"/>
              <a:t>Younger age</a:t>
            </a:r>
          </a:p>
          <a:p>
            <a:pPr lvl="1"/>
            <a:r>
              <a:rPr lang="en-US" dirty="0"/>
              <a:t>Not really outbursts or tantrums</a:t>
            </a:r>
          </a:p>
          <a:p>
            <a:r>
              <a:rPr lang="en-US" dirty="0"/>
              <a:t>More of an “attitude”</a:t>
            </a:r>
          </a:p>
          <a:p>
            <a:r>
              <a:rPr lang="en-US" dirty="0"/>
              <a:t>“EVERYTHING IS AN ARGUMENT WITH THEM!”</a:t>
            </a:r>
          </a:p>
          <a:p>
            <a:pPr lvl="1"/>
            <a:r>
              <a:rPr lang="en-US" dirty="0"/>
              <a:t>Every little ask</a:t>
            </a:r>
          </a:p>
          <a:p>
            <a:r>
              <a:rPr lang="en-US" dirty="0"/>
              <a:t>Like to annoy others</a:t>
            </a:r>
          </a:p>
          <a:p>
            <a:pPr lvl="1"/>
            <a:r>
              <a:rPr lang="en-US" dirty="0"/>
              <a:t>Easily annoyed</a:t>
            </a:r>
          </a:p>
          <a:p>
            <a:endParaRPr lang="en-US" dirty="0"/>
          </a:p>
        </p:txBody>
      </p:sp>
      <p:pic>
        <p:nvPicPr>
          <p:cNvPr id="8" name="Picture 7" descr="No Pusheen">
            <a:extLst>
              <a:ext uri="{FF2B5EF4-FFF2-40B4-BE49-F238E27FC236}">
                <a16:creationId xmlns:a16="http://schemas.microsoft.com/office/drawing/2014/main" id="{92C01A84-5B83-4F76-A7F6-9CD3AFA69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92" y="2593475"/>
            <a:ext cx="4121912" cy="41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7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3053-26CC-4C72-B32A-C8621BEA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Pearls- ODD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DBEE3-AC8B-4FAA-ACB6-46D1BCF8BE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dangerous or physically destructive</a:t>
            </a:r>
          </a:p>
          <a:p>
            <a:r>
              <a:rPr lang="en-US" dirty="0"/>
              <a:t>Good prognosis</a:t>
            </a:r>
          </a:p>
          <a:p>
            <a:pPr lvl="1"/>
            <a:r>
              <a:rPr lang="en-US" dirty="0"/>
              <a:t>Therapy is more effective than medications</a:t>
            </a:r>
          </a:p>
          <a:p>
            <a:pPr lvl="1"/>
            <a:r>
              <a:rPr lang="en-US" dirty="0"/>
              <a:t>Medications are less effective</a:t>
            </a:r>
          </a:p>
          <a:p>
            <a:r>
              <a:rPr lang="en-US" dirty="0"/>
              <a:t>Family therapy</a:t>
            </a:r>
          </a:p>
          <a:p>
            <a:pPr lvl="1"/>
            <a:r>
              <a:rPr lang="en-US" dirty="0"/>
              <a:t>Parents adjust</a:t>
            </a:r>
          </a:p>
          <a:p>
            <a:r>
              <a:rPr lang="en-US" dirty="0"/>
              <a:t>Attitude more than behavior</a:t>
            </a:r>
          </a:p>
          <a:p>
            <a:endParaRPr lang="en-US" dirty="0"/>
          </a:p>
        </p:txBody>
      </p:sp>
      <p:pic>
        <p:nvPicPr>
          <p:cNvPr id="8" name="Picture 7" descr="No Pusheen">
            <a:extLst>
              <a:ext uri="{FF2B5EF4-FFF2-40B4-BE49-F238E27FC236}">
                <a16:creationId xmlns:a16="http://schemas.microsoft.com/office/drawing/2014/main" id="{92C01A84-5B83-4F76-A7F6-9CD3AFA69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68" y="2736088"/>
            <a:ext cx="4121912" cy="41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7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3AAA-4D46-4533-9579-0D0F9440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11" y="1246465"/>
            <a:ext cx="11646645" cy="3367480"/>
          </a:xfrm>
        </p:spPr>
        <p:txBody>
          <a:bodyPr/>
          <a:lstStyle/>
          <a:p>
            <a:r>
              <a:rPr lang="en-US" dirty="0"/>
              <a:t>Intermittent Explosive Disorder</a:t>
            </a:r>
          </a:p>
        </p:txBody>
      </p:sp>
    </p:spTree>
    <p:extLst>
      <p:ext uri="{BB962C8B-B14F-4D97-AF65-F5344CB8AC3E}">
        <p14:creationId xmlns:p14="http://schemas.microsoft.com/office/powerpoint/2010/main" val="3014553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Intermittent Explosive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Disruptive, Impulse-control, and Conduct Disorders</a:t>
            </a:r>
          </a:p>
          <a:p>
            <a:r>
              <a:rPr lang="en-US" dirty="0"/>
              <a:t>Tantrums/outbursts without the baseline irritability/mood </a:t>
            </a:r>
          </a:p>
          <a:p>
            <a:r>
              <a:rPr lang="en-US" dirty="0"/>
              <a:t>Children and young adults</a:t>
            </a:r>
          </a:p>
          <a:p>
            <a:r>
              <a:rPr lang="en-US" dirty="0"/>
              <a:t>Angry response to disproportionate stimulus</a:t>
            </a:r>
          </a:p>
          <a:p>
            <a:r>
              <a:rPr lang="en-US" dirty="0"/>
              <a:t>“Out of control”</a:t>
            </a:r>
          </a:p>
          <a:p>
            <a:r>
              <a:rPr lang="en-US" dirty="0"/>
              <a:t>Failure to control aggressive impulses</a:t>
            </a:r>
          </a:p>
          <a:p>
            <a:r>
              <a:rPr lang="en-US" dirty="0"/>
              <a:t>Two classifications – </a:t>
            </a:r>
          </a:p>
          <a:p>
            <a:pPr lvl="1"/>
            <a:r>
              <a:rPr lang="en-US" dirty="0"/>
              <a:t>High frequency / low intensity</a:t>
            </a:r>
          </a:p>
          <a:p>
            <a:pPr lvl="1"/>
            <a:r>
              <a:rPr lang="en-US" dirty="0"/>
              <a:t>Low frequency / high intensity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the clinical perspective </a:t>
            </a:r>
          </a:p>
          <a:p>
            <a:pPr lvl="1"/>
            <a:r>
              <a:rPr lang="en-US" dirty="0"/>
              <a:t>The perspective of a clinician</a:t>
            </a:r>
          </a:p>
          <a:p>
            <a:pPr lvl="1"/>
            <a:r>
              <a:rPr lang="en-US" dirty="0"/>
              <a:t>Insight into processes, systems, etc.</a:t>
            </a:r>
          </a:p>
          <a:p>
            <a:r>
              <a:rPr lang="en-US" dirty="0"/>
              <a:t>Non-clinical Background</a:t>
            </a:r>
          </a:p>
          <a:p>
            <a:r>
              <a:rPr lang="en-US" dirty="0"/>
              <a:t>Diagnostic process / Diagnostic Thinking</a:t>
            </a:r>
          </a:p>
          <a:p>
            <a:r>
              <a:rPr lang="en-US" dirty="0"/>
              <a:t>Increase Recognition	</a:t>
            </a:r>
          </a:p>
          <a:p>
            <a:r>
              <a:rPr lang="en-US" dirty="0"/>
              <a:t>Introduce Disorder -&gt; Summarize DSM Criteria -&gt; Clinical “Pearls”</a:t>
            </a:r>
          </a:p>
        </p:txBody>
      </p:sp>
    </p:spTree>
    <p:extLst>
      <p:ext uri="{BB962C8B-B14F-4D97-AF65-F5344CB8AC3E}">
        <p14:creationId xmlns:p14="http://schemas.microsoft.com/office/powerpoint/2010/main" val="16983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Criteria - 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Recurrent behavioral outbursts representing a failure to control aggressive impulses as manifested by either – </a:t>
            </a:r>
          </a:p>
          <a:p>
            <a:r>
              <a:rPr lang="en-US" b="1" dirty="0"/>
              <a:t>Verbal Aggression</a:t>
            </a:r>
          </a:p>
          <a:p>
            <a:pPr lvl="1"/>
            <a:r>
              <a:rPr lang="en-US" dirty="0"/>
              <a:t>Tantrums, tirades, verbal arguments/fights </a:t>
            </a:r>
          </a:p>
          <a:p>
            <a:r>
              <a:rPr lang="en-US" b="1" dirty="0"/>
              <a:t>Physical Aggression</a:t>
            </a:r>
          </a:p>
          <a:p>
            <a:pPr lvl="1"/>
            <a:r>
              <a:rPr lang="en-US" dirty="0"/>
              <a:t>Towards property, animals, or others</a:t>
            </a:r>
          </a:p>
          <a:p>
            <a:r>
              <a:rPr lang="en-US" dirty="0"/>
              <a:t>Twice weekly on average for 3 months</a:t>
            </a:r>
          </a:p>
          <a:p>
            <a:r>
              <a:rPr lang="en-US" b="1" dirty="0"/>
              <a:t>OR</a:t>
            </a:r>
          </a:p>
          <a:p>
            <a:pPr lvl="1"/>
            <a:r>
              <a:rPr lang="en-US" dirty="0"/>
              <a:t>Three outbursts involving damage or destruction of property or physical assault involving physical injury against animals/people in a 12 month period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57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Criteria - 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premeditated </a:t>
            </a:r>
          </a:p>
          <a:p>
            <a:r>
              <a:rPr lang="en-US" dirty="0"/>
              <a:t>Grossly out of proportion to situation</a:t>
            </a:r>
          </a:p>
          <a:p>
            <a:r>
              <a:rPr lang="en-US" dirty="0"/>
              <a:t>At least 6 years old</a:t>
            </a:r>
          </a:p>
          <a:p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471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316D-333B-4157-BE6E-E1149785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Pearls - 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E9AD2-D665-4645-952A-A572B0A599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Compared to DMDD</a:t>
            </a:r>
          </a:p>
          <a:p>
            <a:pPr lvl="1"/>
            <a:r>
              <a:rPr lang="en-US" dirty="0"/>
              <a:t>No baseline irritability/mood</a:t>
            </a:r>
          </a:p>
          <a:p>
            <a:r>
              <a:rPr lang="en-US" dirty="0"/>
              <a:t>“We don’t know where this comes from!”</a:t>
            </a:r>
          </a:p>
          <a:p>
            <a:r>
              <a:rPr lang="en-US" dirty="0"/>
              <a:t>High Frequency / Low Intensity</a:t>
            </a:r>
          </a:p>
          <a:p>
            <a:pPr lvl="1"/>
            <a:r>
              <a:rPr lang="en-US" dirty="0"/>
              <a:t>Not as profound more verbal</a:t>
            </a:r>
          </a:p>
          <a:p>
            <a:pPr lvl="1"/>
            <a:r>
              <a:rPr lang="en-US" dirty="0"/>
              <a:t>No physical harm or destruction</a:t>
            </a:r>
          </a:p>
          <a:p>
            <a:pPr lvl="1"/>
            <a:r>
              <a:rPr lang="en-US" dirty="0"/>
              <a:t>2x weekly for 3 months</a:t>
            </a:r>
          </a:p>
          <a:p>
            <a:r>
              <a:rPr lang="en-US" dirty="0"/>
              <a:t>Low Frequency / High Intensity</a:t>
            </a:r>
          </a:p>
          <a:p>
            <a:pPr lvl="1"/>
            <a:r>
              <a:rPr lang="en-US" dirty="0"/>
              <a:t>Physical injury to people/animals and/or destruction</a:t>
            </a:r>
          </a:p>
          <a:p>
            <a:pPr lvl="1"/>
            <a:r>
              <a:rPr lang="en-US" dirty="0"/>
              <a:t>3 in 12 months</a:t>
            </a:r>
          </a:p>
        </p:txBody>
      </p:sp>
      <p:pic>
        <p:nvPicPr>
          <p:cNvPr id="6" name="Content Placeholder 5" descr="Angry man face">
            <a:extLst>
              <a:ext uri="{FF2B5EF4-FFF2-40B4-BE49-F238E27FC236}">
                <a16:creationId xmlns:a16="http://schemas.microsoft.com/office/drawing/2014/main" id="{0EA63ABE-BCB9-4EBA-83BA-B58AC11B88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4743" y="2248250"/>
            <a:ext cx="3610318" cy="3610318"/>
          </a:xfrm>
        </p:spPr>
      </p:pic>
    </p:spTree>
    <p:extLst>
      <p:ext uri="{BB962C8B-B14F-4D97-AF65-F5344CB8AC3E}">
        <p14:creationId xmlns:p14="http://schemas.microsoft.com/office/powerpoint/2010/main" val="1366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3AAA-4D46-4533-9579-0D0F9440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11" y="1246465"/>
            <a:ext cx="11646645" cy="3367480"/>
          </a:xfrm>
        </p:spPr>
        <p:txBody>
          <a:bodyPr/>
          <a:lstStyle/>
          <a:p>
            <a:r>
              <a:rPr lang="en-US" dirty="0"/>
              <a:t>Conduct Disorder</a:t>
            </a:r>
          </a:p>
        </p:txBody>
      </p:sp>
    </p:spTree>
    <p:extLst>
      <p:ext uri="{BB962C8B-B14F-4D97-AF65-F5344CB8AC3E}">
        <p14:creationId xmlns:p14="http://schemas.microsoft.com/office/powerpoint/2010/main" val="3543892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C80C-507D-463B-9C55-E012CEC2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 Disorder –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AA903-C216-40DD-9EF4-E97695AD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Parent(s) with antisocial personality disorder</a:t>
            </a:r>
          </a:p>
          <a:p>
            <a:r>
              <a:rPr lang="en-US" dirty="0"/>
              <a:t>Chaotic Parenting</a:t>
            </a:r>
          </a:p>
          <a:p>
            <a:r>
              <a:rPr lang="en-US" dirty="0"/>
              <a:t>Lack of social involvement or social support</a:t>
            </a:r>
          </a:p>
          <a:p>
            <a:r>
              <a:rPr lang="en-US" dirty="0"/>
              <a:t>Chronic exposure to violence</a:t>
            </a:r>
          </a:p>
          <a:p>
            <a:r>
              <a:rPr lang="en-US" dirty="0"/>
              <a:t>Poorly developed sense of empathy</a:t>
            </a:r>
          </a:p>
          <a:p>
            <a:r>
              <a:rPr lang="en-US" dirty="0"/>
              <a:t>Could be environmental or genetic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54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C80C-507D-463B-9C55-E012CEC2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 Disorder –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AA903-C216-40DD-9EF4-E97695AD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Absence of empathy</a:t>
            </a:r>
          </a:p>
          <a:p>
            <a:r>
              <a:rPr lang="en-US" dirty="0"/>
              <a:t>Lack of respect for the basic rights of others</a:t>
            </a:r>
          </a:p>
          <a:p>
            <a:r>
              <a:rPr lang="en-US" dirty="0"/>
              <a:t>Breaking age appropriate norms</a:t>
            </a:r>
          </a:p>
          <a:p>
            <a:r>
              <a:rPr lang="en-US" dirty="0"/>
              <a:t>Major/Serious rule violations</a:t>
            </a:r>
          </a:p>
          <a:p>
            <a:pPr lvl="1"/>
            <a:r>
              <a:rPr lang="en-US" dirty="0"/>
              <a:t>Disregard for laws</a:t>
            </a:r>
          </a:p>
          <a:p>
            <a:r>
              <a:rPr lang="en-US" dirty="0"/>
              <a:t>Deceitfulness and Theft</a:t>
            </a:r>
          </a:p>
          <a:p>
            <a:r>
              <a:rPr lang="en-US" dirty="0"/>
              <a:t>Aggressive towards people/animals</a:t>
            </a:r>
          </a:p>
          <a:p>
            <a:r>
              <a:rPr lang="en-US" dirty="0"/>
              <a:t>Running away</a:t>
            </a:r>
          </a:p>
          <a:p>
            <a:r>
              <a:rPr lang="en-US" dirty="0"/>
              <a:t>Destruction of property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54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03CD5-60B4-40E8-AD10-EB922731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1F34B-6AA4-414E-94F8-FAC080D9F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162050"/>
            <a:ext cx="9404723" cy="508634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ADHD</a:t>
            </a:r>
          </a:p>
          <a:p>
            <a:pPr lvl="1"/>
            <a:r>
              <a:rPr lang="en-US" dirty="0"/>
              <a:t>Not intentionally defiant, no baseline irritability</a:t>
            </a:r>
          </a:p>
          <a:p>
            <a:pPr lvl="1"/>
            <a:r>
              <a:rPr lang="en-US" dirty="0"/>
              <a:t>Good times!</a:t>
            </a:r>
          </a:p>
          <a:p>
            <a:r>
              <a:rPr lang="en-US" b="1" dirty="0"/>
              <a:t>DMDD</a:t>
            </a:r>
          </a:p>
          <a:p>
            <a:pPr lvl="1"/>
            <a:r>
              <a:rPr lang="en-US" dirty="0"/>
              <a:t>Persistent baseline mood/irritability</a:t>
            </a:r>
          </a:p>
          <a:p>
            <a:pPr lvl="1"/>
            <a:r>
              <a:rPr lang="en-US" dirty="0"/>
              <a:t>Disproportionate temper tantrums/outbursts</a:t>
            </a:r>
          </a:p>
          <a:p>
            <a:r>
              <a:rPr lang="en-US" b="1" dirty="0"/>
              <a:t>ODD</a:t>
            </a:r>
          </a:p>
          <a:p>
            <a:pPr lvl="1"/>
            <a:r>
              <a:rPr lang="en-US" dirty="0"/>
              <a:t>Strict Parental Environment</a:t>
            </a:r>
          </a:p>
          <a:p>
            <a:pPr lvl="1"/>
            <a:r>
              <a:rPr lang="en-US" dirty="0"/>
              <a:t>“Everything is a fight” </a:t>
            </a:r>
          </a:p>
          <a:p>
            <a:pPr lvl="1"/>
            <a:r>
              <a:rPr lang="en-US" dirty="0"/>
              <a:t>Attitude, Arguing</a:t>
            </a:r>
          </a:p>
          <a:p>
            <a:r>
              <a:rPr lang="en-US" b="1" dirty="0"/>
              <a:t>IED</a:t>
            </a:r>
          </a:p>
          <a:p>
            <a:pPr lvl="1"/>
            <a:r>
              <a:rPr lang="en-US" dirty="0"/>
              <a:t>More extreme tantrums/outbursts but without the baseline irritability of DMDD</a:t>
            </a:r>
          </a:p>
          <a:p>
            <a:r>
              <a:rPr lang="en-US" b="1" dirty="0"/>
              <a:t>Conduct Disorder</a:t>
            </a:r>
          </a:p>
          <a:p>
            <a:pPr lvl="1"/>
            <a:r>
              <a:rPr lang="en-US" dirty="0"/>
              <a:t>Absence of empathy and total disregard for rights and laws</a:t>
            </a:r>
          </a:p>
          <a:p>
            <a:pPr lvl="1"/>
            <a:r>
              <a:rPr lang="en-US" dirty="0"/>
              <a:t>Destroying, hurting, stealing, etc.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Content Placeholder 5" descr="Angry man face">
            <a:extLst>
              <a:ext uri="{FF2B5EF4-FFF2-40B4-BE49-F238E27FC236}">
                <a16:creationId xmlns:a16="http://schemas.microsoft.com/office/drawing/2014/main" id="{BE7F0A96-377D-40B4-BF2F-D156B231C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9173" y="3016333"/>
            <a:ext cx="1731184" cy="1731184"/>
          </a:xfrm>
          <a:prstGeom prst="rect">
            <a:avLst/>
          </a:prstGeom>
        </p:spPr>
      </p:pic>
      <p:pic>
        <p:nvPicPr>
          <p:cNvPr id="5" name="Picture 4" descr="No Pusheen">
            <a:extLst>
              <a:ext uri="{FF2B5EF4-FFF2-40B4-BE49-F238E27FC236}">
                <a16:creationId xmlns:a16="http://schemas.microsoft.com/office/drawing/2014/main" id="{93CAA093-B806-4307-8ADA-9E917BD2D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902" y="2406732"/>
            <a:ext cx="2340785" cy="2340785"/>
          </a:xfrm>
          <a:prstGeom prst="rect">
            <a:avLst/>
          </a:prstGeom>
        </p:spPr>
      </p:pic>
      <p:pic>
        <p:nvPicPr>
          <p:cNvPr id="6" name="Content Placeholder 8" descr="An angry face">
            <a:extLst>
              <a:ext uri="{FF2B5EF4-FFF2-40B4-BE49-F238E27FC236}">
                <a16:creationId xmlns:a16="http://schemas.microsoft.com/office/drawing/2014/main" id="{010F9633-C35F-48EF-96B8-A961CF33C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8621" y="949936"/>
            <a:ext cx="2261409" cy="22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Diagnostic and Statistical Manual of Mental Disorders</a:t>
            </a:r>
          </a:p>
          <a:p>
            <a:pPr lvl="1"/>
            <a:r>
              <a:rPr lang="en-US" dirty="0"/>
              <a:t>American Psychiatric Association</a:t>
            </a:r>
          </a:p>
          <a:p>
            <a:r>
              <a:rPr lang="en-US" dirty="0"/>
              <a:t>Objective Criteria</a:t>
            </a:r>
          </a:p>
          <a:p>
            <a:r>
              <a:rPr lang="en-US" dirty="0"/>
              <a:t>Diagnosis largely through observations/reports of behavior</a:t>
            </a:r>
          </a:p>
          <a:p>
            <a:r>
              <a:rPr lang="en-US" dirty="0"/>
              <a:t>Observers include</a:t>
            </a:r>
          </a:p>
          <a:p>
            <a:pPr lvl="1"/>
            <a:r>
              <a:rPr lang="en-US" dirty="0"/>
              <a:t>Parents, family, </a:t>
            </a:r>
            <a:r>
              <a:rPr lang="en-US" u="sng" dirty="0"/>
              <a:t>teachers</a:t>
            </a:r>
            <a:r>
              <a:rPr lang="en-US" dirty="0"/>
              <a:t>,  etc.</a:t>
            </a:r>
          </a:p>
          <a:p>
            <a:r>
              <a:rPr lang="en-US" dirty="0"/>
              <a:t>Observation can be biased/skewed</a:t>
            </a:r>
          </a:p>
          <a:p>
            <a:r>
              <a:rPr lang="en-US" dirty="0"/>
              <a:t>DSM – Not perfect…but it helps!</a:t>
            </a:r>
          </a:p>
          <a:p>
            <a:pPr lvl="1"/>
            <a:r>
              <a:rPr lang="en-US" dirty="0"/>
              <a:t>Objective </a:t>
            </a:r>
          </a:p>
        </p:txBody>
      </p:sp>
    </p:spTree>
    <p:extLst>
      <p:ext uri="{BB962C8B-B14F-4D97-AF65-F5344CB8AC3E}">
        <p14:creationId xmlns:p14="http://schemas.microsoft.com/office/powerpoint/2010/main" val="29068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accurate diagnosis important?</a:t>
            </a:r>
          </a:p>
          <a:p>
            <a:pPr lvl="1"/>
            <a:r>
              <a:rPr lang="en-US" dirty="0"/>
              <a:t>Tailored treatment -&gt; Better Outcomes</a:t>
            </a:r>
          </a:p>
          <a:p>
            <a:pPr lvl="1"/>
            <a:r>
              <a:rPr lang="en-US" dirty="0"/>
              <a:t>Pharmacotherapy Accuracy</a:t>
            </a:r>
          </a:p>
          <a:p>
            <a:r>
              <a:rPr lang="en-US" dirty="0"/>
              <a:t>Primary Care</a:t>
            </a:r>
          </a:p>
          <a:p>
            <a:pPr lvl="1"/>
            <a:r>
              <a:rPr lang="en-US" dirty="0"/>
              <a:t>“ADD” Default Diagnosis</a:t>
            </a:r>
          </a:p>
          <a:p>
            <a:pPr lvl="1"/>
            <a:r>
              <a:rPr lang="en-US" dirty="0"/>
              <a:t>Psychiatric Specialist</a:t>
            </a:r>
          </a:p>
          <a:p>
            <a:r>
              <a:rPr lang="en-US" dirty="0"/>
              <a:t>Many times diagnosis is overt/obvious</a:t>
            </a:r>
          </a:p>
          <a:p>
            <a:pPr lvl="1"/>
            <a:r>
              <a:rPr lang="en-US" dirty="0"/>
              <a:t>Many times is not…”gray area”</a:t>
            </a:r>
          </a:p>
          <a:p>
            <a:r>
              <a:rPr lang="en-US" dirty="0"/>
              <a:t>Multiple Diagnoses and diagnoses must be revisited</a:t>
            </a:r>
          </a:p>
          <a:p>
            <a:r>
              <a:rPr lang="en-US" dirty="0"/>
              <a:t>Diagnoses outside of these conditions</a:t>
            </a:r>
          </a:p>
        </p:txBody>
      </p:sp>
    </p:spTree>
    <p:extLst>
      <p:ext uri="{BB962C8B-B14F-4D97-AF65-F5344CB8AC3E}">
        <p14:creationId xmlns:p14="http://schemas.microsoft.com/office/powerpoint/2010/main" val="4845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preference is always no prescribing in children</a:t>
            </a:r>
          </a:p>
          <a:p>
            <a:pPr lvl="1"/>
            <a:r>
              <a:rPr lang="en-US" dirty="0"/>
              <a:t>Developing</a:t>
            </a:r>
          </a:p>
          <a:p>
            <a:pPr lvl="1"/>
            <a:r>
              <a:rPr lang="en-US" dirty="0"/>
              <a:t>Growth</a:t>
            </a:r>
          </a:p>
          <a:p>
            <a:r>
              <a:rPr lang="en-US" dirty="0"/>
              <a:t>Cultural Pill Society</a:t>
            </a:r>
          </a:p>
          <a:p>
            <a:pPr lvl="1"/>
            <a:r>
              <a:rPr lang="en-US" dirty="0"/>
              <a:t>Often environmental, parenting, resources, etc.</a:t>
            </a:r>
          </a:p>
          <a:p>
            <a:r>
              <a:rPr lang="en-US" u="sng" dirty="0"/>
              <a:t>Therapy must be involved</a:t>
            </a:r>
          </a:p>
          <a:p>
            <a:r>
              <a:rPr lang="en-US" dirty="0"/>
              <a:t>Rx only when absolutely necessary</a:t>
            </a:r>
          </a:p>
          <a:p>
            <a:pPr lvl="1"/>
            <a:r>
              <a:rPr lang="en-US" dirty="0"/>
              <a:t>…and it can be!</a:t>
            </a:r>
          </a:p>
          <a:p>
            <a:pPr lvl="1"/>
            <a:r>
              <a:rPr lang="en-US" dirty="0"/>
              <a:t>Default should be none</a:t>
            </a:r>
          </a:p>
          <a:p>
            <a:r>
              <a:rPr lang="en-US" dirty="0"/>
              <a:t>Increase Functioning in associated environment</a:t>
            </a:r>
          </a:p>
        </p:txBody>
      </p:sp>
    </p:spTree>
    <p:extLst>
      <p:ext uri="{BB962C8B-B14F-4D97-AF65-F5344CB8AC3E}">
        <p14:creationId xmlns:p14="http://schemas.microsoft.com/office/powerpoint/2010/main" val="17265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FDD-F078-472D-B34B-BACD45DE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97DD-2525-4C32-A24F-2C847913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Specific Disorders of Childhood/Adolescence with a behavioral component</a:t>
            </a:r>
          </a:p>
          <a:p>
            <a:r>
              <a:rPr lang="en-US" dirty="0"/>
              <a:t>Compare, contrast, demonstrate diagnostic thinking</a:t>
            </a:r>
          </a:p>
          <a:p>
            <a:r>
              <a:rPr lang="en-US" dirty="0"/>
              <a:t>Increasing acuity/degree of potential behavioral disturbance</a:t>
            </a:r>
          </a:p>
          <a:p>
            <a:r>
              <a:rPr lang="en-US" b="1" dirty="0"/>
              <a:t>Is there a reason?</a:t>
            </a:r>
          </a:p>
          <a:p>
            <a:r>
              <a:rPr lang="en-US" dirty="0"/>
              <a:t>“Primary Disorders”</a:t>
            </a:r>
          </a:p>
        </p:txBody>
      </p:sp>
    </p:spTree>
    <p:extLst>
      <p:ext uri="{BB962C8B-B14F-4D97-AF65-F5344CB8AC3E}">
        <p14:creationId xmlns:p14="http://schemas.microsoft.com/office/powerpoint/2010/main" val="10031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3AAA-4D46-4533-9579-0D0F9440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11" y="1246465"/>
            <a:ext cx="11646645" cy="3367480"/>
          </a:xfrm>
        </p:spPr>
        <p:txBody>
          <a:bodyPr/>
          <a:lstStyle/>
          <a:p>
            <a:r>
              <a:rPr lang="en-US" dirty="0"/>
              <a:t>Attention-Deficit/ Hyperactivity Disorder</a:t>
            </a:r>
          </a:p>
        </p:txBody>
      </p:sp>
    </p:spTree>
    <p:extLst>
      <p:ext uri="{BB962C8B-B14F-4D97-AF65-F5344CB8AC3E}">
        <p14:creationId xmlns:p14="http://schemas.microsoft.com/office/powerpoint/2010/main" val="267876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9DA43-7F65-4F85-9DC2-D9A11CAD2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66" y="0"/>
            <a:ext cx="10522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36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</TotalTime>
  <Words>1298</Words>
  <Application>Microsoft Office PowerPoint</Application>
  <PresentationFormat>Widescreen</PresentationFormat>
  <Paragraphs>279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Wingdings 3</vt:lpstr>
      <vt:lpstr>Ion</vt:lpstr>
      <vt:lpstr>Recognition and Diagnosis of Childhood Behavioral Disorders</vt:lpstr>
      <vt:lpstr>About me</vt:lpstr>
      <vt:lpstr>Goals of this Presentation</vt:lpstr>
      <vt:lpstr>Diagnostic Process</vt:lpstr>
      <vt:lpstr>Diagnostic Process</vt:lpstr>
      <vt:lpstr>Pharmacotherapy</vt:lpstr>
      <vt:lpstr>Specific Disorders</vt:lpstr>
      <vt:lpstr>Attention-Deficit/ Hyperactivity Disorder</vt:lpstr>
      <vt:lpstr>PowerPoint Presentation</vt:lpstr>
      <vt:lpstr>PowerPoint Presentation</vt:lpstr>
      <vt:lpstr>Attention-Deficit/ Hyperactivity Disorder</vt:lpstr>
      <vt:lpstr>DSM Criteria - ADHD</vt:lpstr>
      <vt:lpstr>DSM Criteria - ADHD</vt:lpstr>
      <vt:lpstr>DSM Criteria - ADHD</vt:lpstr>
      <vt:lpstr>Clinical Pearls- ADHD</vt:lpstr>
      <vt:lpstr>Clinical Pearls- ADHD</vt:lpstr>
      <vt:lpstr>Disruptive Mood Dysregulation Disorder</vt:lpstr>
      <vt:lpstr>Disruptive Mood Dysregulation Disorder</vt:lpstr>
      <vt:lpstr>DSM Criteria - DMDD</vt:lpstr>
      <vt:lpstr>Clinical Pearls- DMDD</vt:lpstr>
      <vt:lpstr>Clinical Pearls- DMDD</vt:lpstr>
      <vt:lpstr>Oppositional Defiant Disorder</vt:lpstr>
      <vt:lpstr>Oppositional Defiant Disorder</vt:lpstr>
      <vt:lpstr>DSM Criteria - ODD</vt:lpstr>
      <vt:lpstr>DSM Criteria - ODD</vt:lpstr>
      <vt:lpstr>Clinical Pearls- ODD</vt:lpstr>
      <vt:lpstr>Clinical Pearls- ODD</vt:lpstr>
      <vt:lpstr>Intermittent Explosive Disorder</vt:lpstr>
      <vt:lpstr>Intermittent Explosive Disorder</vt:lpstr>
      <vt:lpstr>DSM Criteria - IED</vt:lpstr>
      <vt:lpstr>DSM Criteria - IED</vt:lpstr>
      <vt:lpstr>Clinical Pearls - IED</vt:lpstr>
      <vt:lpstr>Conduct Disorder</vt:lpstr>
      <vt:lpstr>Conduct Disorder – Risk Factors</vt:lpstr>
      <vt:lpstr>Conduct Disorder – Characteristics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and Diagnosis of Childhood Behavioral Disorders</dc:title>
  <dc:creator>Moore, Alex G</dc:creator>
  <cp:lastModifiedBy>Moore, Alex G</cp:lastModifiedBy>
  <cp:revision>32</cp:revision>
  <dcterms:created xsi:type="dcterms:W3CDTF">2024-06-13T18:27:00Z</dcterms:created>
  <dcterms:modified xsi:type="dcterms:W3CDTF">2024-06-18T16:11:31Z</dcterms:modified>
</cp:coreProperties>
</file>