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embeddedFontLst>
    <p:embeddedFont>
      <p:font typeface="Architects Daughter" panose="020B0604020202020204" charset="0"/>
      <p:regular r:id="rId31"/>
    </p:embeddedFont>
    <p:embeddedFont>
      <p:font typeface="Book Antiqua" panose="02040602050305030304" pitchFamily="18" charset="0"/>
      <p:regular r:id="rId32"/>
      <p:bold r:id="rId33"/>
      <p:italic r:id="rId34"/>
      <p:boldItalic r:id="rId35"/>
    </p:embeddedFont>
    <p:embeddedFont>
      <p:font typeface="Gill Sans" panose="020B0604020202020204" charset="0"/>
      <p:regular r:id="rId36"/>
      <p:bold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YPSL8+oNrCrGoS/I7r7pROAvT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527022-8F65-44AE-B402-4252E2FFBB94}">
  <a:tblStyle styleId="{E6527022-8F65-44AE-B402-4252E2FFB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gold, Jennifer L" userId="1474b4af-1293-46d0-86fe-61ec2d80bb85" providerId="ADAL" clId="{DD25A81A-E7F0-4A85-BA56-1626F2CE76FF}"/>
    <pc:docChg chg="delSld">
      <pc:chgData name="Mongold, Jennifer L" userId="1474b4af-1293-46d0-86fe-61ec2d80bb85" providerId="ADAL" clId="{DD25A81A-E7F0-4A85-BA56-1626F2CE76FF}" dt="2024-06-20T15:32:46.530" v="0" actId="47"/>
      <pc:docMkLst>
        <pc:docMk/>
      </pc:docMkLst>
      <pc:sldChg chg="del">
        <pc:chgData name="Mongold, Jennifer L" userId="1474b4af-1293-46d0-86fe-61ec2d80bb85" providerId="ADAL" clId="{DD25A81A-E7F0-4A85-BA56-1626F2CE76FF}" dt="2024-06-20T15:32:46.530" v="0" actId="4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Large group question</a:t>
            </a:r>
            <a:endParaRPr/>
          </a:p>
        </p:txBody>
      </p:sp>
      <p:sp>
        <p:nvSpPr>
          <p:cNvPr id="154" name="Google Shape;15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6fd3ac3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6fd3ac3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Overview of Olweus and Boys Town Press - positive behavior programs that impact student relationship and relate to restorative circles</a:t>
            </a:r>
            <a:endParaRPr/>
          </a:p>
        </p:txBody>
      </p:sp>
      <p:sp>
        <p:nvSpPr>
          <p:cNvPr id="188" name="Google Shape;188;g2e6fd3ac3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6fd3ac3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6fd3ac3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e6fd3ac38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6fd3ac38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6fd3ac38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e6fd3ac38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6fd3ac3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6fd3ac3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e6fd3ac38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6fd3ac38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6fd3ac38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e6fd3ac38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6fd3ac3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6fd3ac3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e6fd3ac38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6fd3ac38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6fd3ac38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e6fd3ac38b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719e4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719e495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e719e4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719e495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719e495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e719e4959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719e4959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719e4959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e719e4959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719e495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719e4959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e719e4959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1: to find a sense of belonging within a group, to find acceptance from peers, and to combat low self-esteem and negative social interactions because they lack an adult role model </a:t>
            </a:r>
            <a:endParaRPr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71a0789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71a0789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>
            <a:spLocks noGrp="1"/>
          </p:cNvSpPr>
          <p:nvPr>
            <p:ph type="pic" idx="2"/>
          </p:nvPr>
        </p:nvSpPr>
        <p:spPr>
          <a:xfrm>
            <a:off x="4572000" y="-42172"/>
            <a:ext cx="4576573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862965" y="3549919"/>
            <a:ext cx="284607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639763" y="6235700"/>
            <a:ext cx="38036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 rot="5400000">
            <a:off x="3024188" y="1220788"/>
            <a:ext cx="3101975" cy="593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 rot="5400000">
            <a:off x="4525077" y="2902017"/>
            <a:ext cx="4983480" cy="105396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 rot="5400000">
            <a:off x="1472393" y="1070913"/>
            <a:ext cx="4983480" cy="47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1102239" y="2638044"/>
            <a:ext cx="3288023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4753737" y="2638044"/>
            <a:ext cx="3290516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1102239" y="3143250"/>
            <a:ext cx="328802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3"/>
          </p:nvPr>
        </p:nvSpPr>
        <p:spPr>
          <a:xfrm>
            <a:off x="4753737" y="3143250"/>
            <a:ext cx="3290516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4"/>
          </p:nvPr>
        </p:nvSpPr>
        <p:spPr>
          <a:xfrm>
            <a:off x="4753737" y="2313434"/>
            <a:ext cx="3290516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5052060" y="804672"/>
            <a:ext cx="361188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862965" y="3549918"/>
            <a:ext cx="284607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641350" y="6235700"/>
            <a:ext cx="380523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>
            <a:spLocks noGrp="1"/>
          </p:cNvSpPr>
          <p:nvPr>
            <p:ph type="sldNum" idx="12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rp.edu/professional-development/restorative-practices-for-educator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lmongold@king.edu" TargetMode="External"/><Relationship Id="rId5" Type="http://schemas.openxmlformats.org/officeDocument/2006/relationships/hyperlink" Target="mailto:ggood@wcde.org" TargetMode="External"/><Relationship Id="rId4" Type="http://schemas.openxmlformats.org/officeDocument/2006/relationships/hyperlink" Target="https://www.etsu.edu/institute/strong-brai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mmons.law.seattleu.edu/sjsj/vol19/iss2/1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ijerph1901009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Criminal Justice Issues in Schools: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Restorative Justice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2020888" y="4352925"/>
            <a:ext cx="5102225" cy="12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rPr lang="en-US"/>
              <a:t>Jennifer Mongold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en-US"/>
              <a:t>Gracie Good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Restorative Justice Offer?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 alternative to exclusionary punishments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Teaching children and teens how to handle conflict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Relationship building</a:t>
            </a:r>
            <a:endParaRPr/>
          </a:p>
          <a:p>
            <a:pPr marL="228600" lvl="0" indent="-762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762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843699" y="609600"/>
            <a:ext cx="7843101" cy="132603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How does Restorative Justice Work?: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Social Discipline Window</a:t>
            </a:r>
            <a:endParaRPr/>
          </a:p>
        </p:txBody>
      </p:sp>
      <p:pic>
        <p:nvPicPr>
          <p:cNvPr id="163" name="Google Shape;163;p11" descr="social-discipline-window-350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438400"/>
            <a:ext cx="4267200" cy="386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3200400" y="3657600"/>
            <a:ext cx="12192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Way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3200400" y="5410200"/>
            <a:ext cx="12192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Way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4953000" y="3657600"/>
            <a:ext cx="12192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Way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4953000" y="5410200"/>
            <a:ext cx="12192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Way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Retributive V. Restorative Punishments</a:t>
            </a:r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403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Restorative</a:t>
            </a:r>
            <a:endParaRPr/>
          </a:p>
          <a:p>
            <a:pPr marL="457200" lvl="1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Accountability</a:t>
            </a:r>
            <a:endParaRPr/>
          </a:p>
          <a:p>
            <a:pPr marL="457200" lvl="1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Fix the imbalance</a:t>
            </a:r>
            <a:endParaRPr/>
          </a:p>
          <a:p>
            <a:pPr marL="457200" lvl="1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Vindication </a:t>
            </a:r>
            <a:endParaRPr/>
          </a:p>
          <a:p>
            <a:pPr marL="457200" lvl="1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286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Retributive (Traditional)</a:t>
            </a:r>
            <a:endParaRPr/>
          </a:p>
          <a:p>
            <a:pPr marL="457200" lvl="1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Pain to fix the imbalance</a:t>
            </a:r>
            <a:endParaRPr/>
          </a:p>
          <a:p>
            <a:pPr marL="457200" lvl="1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Vindication </a:t>
            </a:r>
            <a:endParaRPr/>
          </a:p>
          <a:p>
            <a:pPr marL="228600" lvl="0" indent="-508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28600" lvl="0" indent="-508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228600" lvl="0" indent="-1143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l="1228" b="13333"/>
          <a:stretch/>
        </p:blipFill>
        <p:spPr>
          <a:xfrm>
            <a:off x="90949" y="253180"/>
            <a:ext cx="8881049" cy="575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6fd3ac38b_0_0"/>
          <p:cNvSpPr txBox="1">
            <a:spLocks noGrp="1"/>
          </p:cNvSpPr>
          <p:nvPr>
            <p:ph type="title"/>
          </p:nvPr>
        </p:nvSpPr>
        <p:spPr>
          <a:xfrm>
            <a:off x="1648600" y="141850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Restorative Practices at Sulphur Springs</a:t>
            </a:r>
            <a:endParaRPr/>
          </a:p>
        </p:txBody>
      </p:sp>
      <p:sp>
        <p:nvSpPr>
          <p:cNvPr id="191" name="Google Shape;191;g2e6fd3ac38b_0_0"/>
          <p:cNvSpPr txBox="1">
            <a:spLocks noGrp="1"/>
          </p:cNvSpPr>
          <p:nvPr>
            <p:ph type="body" idx="1"/>
          </p:nvPr>
        </p:nvSpPr>
        <p:spPr>
          <a:xfrm>
            <a:off x="839500" y="1582125"/>
            <a:ext cx="7555500" cy="39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Washington County Programs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100"/>
              <a:t>Olweus and Boys Town Press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Developing relational and personal skills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Resilient Schools Project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100"/>
              <a:t>Trauma-Informed Trainings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Strong Brain Institute - ETSU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School-Wide Discipline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300"/>
              <a:t>School Culture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-US" sz="2100" b="1"/>
              <a:t>Students feel safe at school</a:t>
            </a:r>
            <a:endParaRPr sz="21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6fd3ac38b_0_6"/>
          <p:cNvSpPr txBox="1">
            <a:spLocks noGrp="1"/>
          </p:cNvSpPr>
          <p:nvPr>
            <p:ph type="title"/>
          </p:nvPr>
        </p:nvSpPr>
        <p:spPr>
          <a:xfrm>
            <a:off x="1710725" y="280575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Wide Approaches </a:t>
            </a:r>
            <a:endParaRPr/>
          </a:p>
        </p:txBody>
      </p:sp>
      <p:sp>
        <p:nvSpPr>
          <p:cNvPr id="198" name="Google Shape;198;g2e6fd3ac38b_0_6"/>
          <p:cNvSpPr txBox="1">
            <a:spLocks noGrp="1"/>
          </p:cNvSpPr>
          <p:nvPr>
            <p:ph type="body" idx="1"/>
          </p:nvPr>
        </p:nvSpPr>
        <p:spPr>
          <a:xfrm>
            <a:off x="581175" y="1695125"/>
            <a:ext cx="7668600" cy="36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Restorative Circles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1900"/>
              <a:t>Students foster a supportive, respectful, and inclusive school environment that prioritizes the well-being and development of </a:t>
            </a:r>
            <a:r>
              <a:rPr lang="en-US" sz="1900" b="1"/>
              <a:t>all students.</a:t>
            </a:r>
            <a:endParaRPr sz="1900" b="1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1900"/>
              <a:t>Modeling appropriate behavior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1900"/>
              <a:t>Conflict Resolution 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1900"/>
              <a:t>Communication Skills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1900"/>
              <a:t>Sense of Safety 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6fd3ac38b_0_12"/>
          <p:cNvSpPr txBox="1">
            <a:spLocks noGrp="1"/>
          </p:cNvSpPr>
          <p:nvPr>
            <p:ph type="title"/>
          </p:nvPr>
        </p:nvSpPr>
        <p:spPr>
          <a:xfrm>
            <a:off x="2125950" y="113000"/>
            <a:ext cx="4892100" cy="7899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Wide Approaches </a:t>
            </a:r>
            <a:endParaRPr/>
          </a:p>
        </p:txBody>
      </p:sp>
      <p:pic>
        <p:nvPicPr>
          <p:cNvPr id="205" name="Google Shape;205;g2e6fd3ac38b_0_12"/>
          <p:cNvPicPr preferRelativeResize="0"/>
          <p:nvPr/>
        </p:nvPicPr>
        <p:blipFill rotWithShape="1">
          <a:blip r:embed="rId3">
            <a:alphaModFix/>
          </a:blip>
          <a:srcRect r="1652"/>
          <a:stretch/>
        </p:blipFill>
        <p:spPr>
          <a:xfrm>
            <a:off x="112050" y="1265875"/>
            <a:ext cx="4459950" cy="380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e6fd3ac38b_0_12"/>
          <p:cNvPicPr preferRelativeResize="0"/>
          <p:nvPr/>
        </p:nvPicPr>
        <p:blipFill rotWithShape="1">
          <a:blip r:embed="rId4">
            <a:alphaModFix/>
          </a:blip>
          <a:srcRect l="2827"/>
          <a:stretch/>
        </p:blipFill>
        <p:spPr>
          <a:xfrm>
            <a:off x="4697925" y="1265875"/>
            <a:ext cx="4334025" cy="373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6fd3ac38b_0_20"/>
          <p:cNvSpPr txBox="1">
            <a:spLocks noGrp="1"/>
          </p:cNvSpPr>
          <p:nvPr>
            <p:ph type="title"/>
          </p:nvPr>
        </p:nvSpPr>
        <p:spPr>
          <a:xfrm>
            <a:off x="1603350" y="384025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in Discipline </a:t>
            </a:r>
            <a:endParaRPr/>
          </a:p>
        </p:txBody>
      </p:sp>
      <p:sp>
        <p:nvSpPr>
          <p:cNvPr id="213" name="Google Shape;213;g2e6fd3ac38b_0_20"/>
          <p:cNvSpPr txBox="1">
            <a:spLocks noGrp="1"/>
          </p:cNvSpPr>
          <p:nvPr>
            <p:ph type="body" idx="1"/>
          </p:nvPr>
        </p:nvSpPr>
        <p:spPr>
          <a:xfrm>
            <a:off x="613475" y="1558875"/>
            <a:ext cx="7991400" cy="49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Essential Focus - repairing harm, building and cultivating relationships, and promoting conflict management ( Lodi, E., et al. 2022)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Change in matrix - alignment with restorative practices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Zero tolerance policy impacts students who need community connections and learning environments the most.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Students understand the consequence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Accountability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Clear expectations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Less office referrals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6fd3ac38b_0_26"/>
          <p:cNvSpPr txBox="1">
            <a:spLocks noGrp="1"/>
          </p:cNvSpPr>
          <p:nvPr>
            <p:ph type="title"/>
          </p:nvPr>
        </p:nvSpPr>
        <p:spPr>
          <a:xfrm>
            <a:off x="1700200" y="93425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Discipline Matrix Example</a:t>
            </a:r>
            <a:endParaRPr/>
          </a:p>
        </p:txBody>
      </p:sp>
      <p:sp>
        <p:nvSpPr>
          <p:cNvPr id="220" name="Google Shape;220;g2e6fd3ac38b_0_26"/>
          <p:cNvSpPr txBox="1">
            <a:spLocks noGrp="1"/>
          </p:cNvSpPr>
          <p:nvPr>
            <p:ph type="body" idx="1"/>
          </p:nvPr>
        </p:nvSpPr>
        <p:spPr>
          <a:xfrm>
            <a:off x="1603350" y="1878000"/>
            <a:ext cx="5937300" cy="31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1" name="Google Shape;221;g2e6fd3ac38b_0_26"/>
          <p:cNvGraphicFramePr/>
          <p:nvPr/>
        </p:nvGraphicFramePr>
        <p:xfrm>
          <a:off x="940788" y="1637650"/>
          <a:ext cx="7262425" cy="4470500"/>
        </p:xfrm>
        <a:graphic>
          <a:graphicData uri="http://schemas.openxmlformats.org/drawingml/2006/table">
            <a:tbl>
              <a:tblPr bandRow="1" bandCol="1">
                <a:noFill/>
                <a:tableStyleId>{E6527022-8F65-44AE-B402-4252E2FFBB94}</a:tableStyleId>
              </a:tblPr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50">
                <a:tc>
                  <a:txBody>
                    <a:bodyPr/>
                    <a:lstStyle/>
                    <a:p>
                      <a:pPr marL="63500" marR="48895" lvl="0" indent="0" algn="ctr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Classroom Behaviors</a:t>
                      </a:r>
                      <a:endParaRPr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ctr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1st Offense</a:t>
                      </a:r>
                      <a:endParaRPr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ctr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2nd Offense</a:t>
                      </a:r>
                      <a:endParaRPr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ctr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3rd Offense</a:t>
                      </a:r>
                      <a:endParaRPr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ctr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4th Offense</a:t>
                      </a:r>
                      <a:endParaRPr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Talking Out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LP,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Out of Seat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Practice during recess,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LP,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Off Task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LP,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Disruptive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Get a Peer Helper,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PC in person, LP,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Cheating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Redo, C, PC,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PC,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6 Points, 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ISS, Support Plan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Homework &amp; Assignments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Complete during recess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Complete in office, LP, PC,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PC, D,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ISS,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Toys &amp; Distractions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Put away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3 Points,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6 Points, PC,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PC, 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Not Following Directions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LP,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ISS,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50">
                <a:tc>
                  <a:txBody>
                    <a:bodyPr/>
                    <a:lstStyle/>
                    <a:p>
                      <a:pPr marL="63500" marR="48895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Not Using Time Properly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3810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VW, Model behavior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C, PC, LP, RGC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4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 Points, PC, RSW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D, RFH</a:t>
                      </a:r>
                      <a:endParaRPr sz="1100" b="1"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6fd3ac38b_0_37"/>
          <p:cNvSpPr txBox="1">
            <a:spLocks noGrp="1"/>
          </p:cNvSpPr>
          <p:nvPr>
            <p:ph type="title"/>
          </p:nvPr>
        </p:nvSpPr>
        <p:spPr>
          <a:xfrm>
            <a:off x="1603350" y="109575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Stories of Success </a:t>
            </a:r>
            <a:endParaRPr/>
          </a:p>
        </p:txBody>
      </p:sp>
      <p:sp>
        <p:nvSpPr>
          <p:cNvPr id="228" name="Google Shape;228;g2e6fd3ac38b_0_37"/>
          <p:cNvSpPr txBox="1">
            <a:spLocks noGrp="1"/>
          </p:cNvSpPr>
          <p:nvPr>
            <p:ph type="body" idx="1"/>
          </p:nvPr>
        </p:nvSpPr>
        <p:spPr>
          <a:xfrm>
            <a:off x="694200" y="1549825"/>
            <a:ext cx="6750300" cy="229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Classroom Level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Conflict Resolution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Behavior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Counseling Sessions and Restorative Conversations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Repairing Friendships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Office Referrals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Administration guiding the conversations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Bullying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Student disrespect towards teacher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Family connections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Student Voice</a:t>
            </a:r>
            <a:endParaRPr sz="20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6620693" cy="362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Relationship between education and the justice system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is restorative justice?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is restorative justice applied?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Why restorative justice in schools is important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Practical ways that restorative justice principles are used at Sulphur Springs Elementary School</a:t>
            </a:r>
            <a:endParaRPr/>
          </a:p>
          <a:p>
            <a:pPr marL="228600" lvl="0" indent="-762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228600" lvl="0" indent="-762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6fd3ac38b_0_43"/>
          <p:cNvSpPr txBox="1">
            <a:spLocks noGrp="1"/>
          </p:cNvSpPr>
          <p:nvPr>
            <p:ph type="title"/>
          </p:nvPr>
        </p:nvSpPr>
        <p:spPr>
          <a:xfrm>
            <a:off x="1603350" y="200700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Making the Shift </a:t>
            </a:r>
            <a:endParaRPr/>
          </a:p>
        </p:txBody>
      </p:sp>
      <p:pic>
        <p:nvPicPr>
          <p:cNvPr id="235" name="Google Shape;235;g2e6fd3ac38b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16375"/>
            <a:ext cx="8839200" cy="274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719e49593_0_0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2" name="Google Shape;242;g2e719e49593_0_0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6133200" cy="40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International Institute for Restorative Practices: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https://www.iirp.edu/professional-development/restorative-practices-for-educators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Strong BRAIN Institute at ETSU: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https://www.etsu.edu/institute/strong-brain/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Gracie Good: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goodg@wcde.org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Jennifer Mongold: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jlmongold@king.edu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719e49593_0_6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300" cy="1187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49" name="Google Shape;249;g2e719e49593_0_6"/>
          <p:cNvSpPr txBox="1">
            <a:spLocks noGrp="1"/>
          </p:cNvSpPr>
          <p:nvPr>
            <p:ph type="body" idx="1"/>
          </p:nvPr>
        </p:nvSpPr>
        <p:spPr>
          <a:xfrm>
            <a:off x="1606550" y="2475925"/>
            <a:ext cx="5937300" cy="3866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196850" algn="l" rtl="0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Barnert, E. S., Perry, R., Azzi, V. F., Shetgiri, R., Ryan, G., Dudovitz, R., Zima, B., &amp; Chung, P. J. (2015). Incarcerated youths' perspectives on protective factors and risk factors for juvenile offending: A qualitative analysis. American Journal of Public Health, 105(7), 1365–1371. https://doi.org/10.2105/AJPH.2014.302228</a:t>
            </a:r>
            <a:endParaRPr sz="13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228600" lvl="0" indent="-196850" algn="l" rtl="0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Gass, K. M., &amp; Laughter, J. C. (2015). “Can I make any difference?” Gang affiliation, the school-to-prison pipeline, and implications for teachers. Journal of Negro Education, 84(3), 333–347. https://doi.org/10.7709/jnegroeducation.84.3.0333</a:t>
            </a:r>
            <a:endParaRPr sz="1300"/>
          </a:p>
          <a:p>
            <a:pPr marL="228600" lvl="0" indent="-1968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Justin, E. (2021). Stopping the Flow: Eliminating the school-to-prison Pipeline in Washington State. Seattle Journal for Social Justice, 19(2), Article 17. </a:t>
            </a:r>
            <a:r>
              <a:rPr lang="en-US" sz="1300" u="sng">
                <a:solidFill>
                  <a:schemeClr val="hlink"/>
                </a:solidFill>
                <a:hlinkClick r:id="rId3"/>
              </a:rPr>
              <a:t>https://digitalcommons.law.seattleu.edu/sjsj/vol19/iss2/17</a:t>
            </a:r>
            <a:endParaRPr sz="130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Font typeface="Gill Sans"/>
              <a:buChar char="•"/>
            </a:pPr>
            <a:r>
              <a:rPr lang="en-US" sz="1300">
                <a:solidFill>
                  <a:srgbClr val="212121"/>
                </a:solidFill>
              </a:rPr>
              <a:t>Lodi, E., Perrella, L., Lepri, G. L., Scarpa, M. L., &amp; Patrizi, P. (2021). Use of Restorative Justice and Restorative Practices at School: A Systematic Literature Review. </a:t>
            </a:r>
            <a:r>
              <a:rPr lang="en-US" sz="1300" i="1">
                <a:solidFill>
                  <a:srgbClr val="212121"/>
                </a:solidFill>
              </a:rPr>
              <a:t>International journal of environmental research and public health</a:t>
            </a:r>
            <a:r>
              <a:rPr lang="en-US" sz="1300">
                <a:solidFill>
                  <a:srgbClr val="212121"/>
                </a:solidFill>
              </a:rPr>
              <a:t>, </a:t>
            </a:r>
            <a:r>
              <a:rPr lang="en-US" sz="1300" i="1">
                <a:solidFill>
                  <a:srgbClr val="212121"/>
                </a:solidFill>
              </a:rPr>
              <a:t>19</a:t>
            </a:r>
            <a:r>
              <a:rPr lang="en-US" sz="1300">
                <a:solidFill>
                  <a:srgbClr val="212121"/>
                </a:solidFill>
              </a:rPr>
              <a:t>(1), 96. </a:t>
            </a:r>
            <a:r>
              <a:rPr lang="en-US" sz="13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https://doi.org/10.3390/ijerph19010096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719e49593_0_27"/>
          <p:cNvSpPr txBox="1">
            <a:spLocks noGrp="1"/>
          </p:cNvSpPr>
          <p:nvPr>
            <p:ph type="body" idx="1"/>
          </p:nvPr>
        </p:nvSpPr>
        <p:spPr>
          <a:xfrm>
            <a:off x="1606550" y="1132825"/>
            <a:ext cx="5937300" cy="460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68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Pigott, C., Stearns, A. E., &amp; Khey, D. N. (2018). School resource officers and the school-to-prison pipeline: Discovering trends of expulsions in public schools. American Journal of Criminal Justice, 43(1), 120–138. https://doi.org/10.1007/s12103-017-9412-8</a:t>
            </a:r>
            <a:endParaRPr sz="1300"/>
          </a:p>
          <a:p>
            <a:pPr marL="228600" lvl="0" indent="-1968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Skiba, R. J., Arredondo, M. I., &amp; Williams, N. T. (2014). More than a metaphor: The contribution of exclusionary discipline to a school-to-prison pipeline. Equity &amp; Excellence in Education, 47(4), 546–564. https://doi.org/10.1080/10665684.2014.958965</a:t>
            </a:r>
            <a:endParaRPr sz="1300"/>
          </a:p>
          <a:p>
            <a:pPr marL="228600" lvl="0" indent="-1968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Yang, J. L., Anyon, Y., Pauline, M., Wiley, K. E., Cash, D., Downing, B. J., Greer, E., Kelty, E., Morgan, T. L., &amp; Pisciotta, L. (2018).“We have to educate every single student, not just the ones that look like us”: Support service providers' beliefs about the root causes of the school-to-prison pipeline for youth of color. Equity &amp; Excellence in Education, 51(3–4), 316–331. https://doi.org/10.1080/10665684.2018.1539358</a:t>
            </a:r>
            <a:endParaRPr sz="130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2e719e4959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349" y="3267585"/>
            <a:ext cx="2761299" cy="27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e719e4959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50" y="305250"/>
            <a:ext cx="3605400" cy="142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e719e49593_0_12"/>
          <p:cNvSpPr txBox="1"/>
          <p:nvPr/>
        </p:nvSpPr>
        <p:spPr>
          <a:xfrm>
            <a:off x="1814550" y="1899900"/>
            <a:ext cx="55149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Thank you!</a:t>
            </a:r>
            <a:endParaRPr sz="3800" b="1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642684" y="2386744"/>
            <a:ext cx="7752581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SCHOOL TO PRISON PIPELINE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Education and Crime Statistics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609600" y="2638425"/>
            <a:ext cx="8077200" cy="42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41% of U.S. inmates do not have a high school degree (Bureau of Justice Statistics)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 Texas between 1999 and 2007, 10 percent of disciplined students eventually dropped out compared to 2 percent of other students (2011).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 One in every 10 young male high school dropouts is in jail or juvenile detention, compared with one in 35 young male high school graduates (2009).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9050"/>
            <a:ext cx="7858125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Exclusionary Punishment Issues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610419" y="2319780"/>
            <a:ext cx="8158832" cy="432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Youth that drop out of school seek out gang membership (Barnert et al., 2015; Gass &amp; Laughter, 2015)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Expulsion and suspension disengage the student from academic achievement (Skiba et al., 2014). 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Youth that drop out of school are eight times more likely to be incarcerated (Skiba et al., 2014). 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Excluding children limits their chances of learning at the same pace as their peers (Justin, 2021). 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Suspensions and Expulsions can ultimately cause students to drop out of school (Pigott et al., 2018).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Racial Disparities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911324" y="2638425"/>
            <a:ext cx="7480888" cy="410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African American girls over five times more likely than white girls to be suspended or expelled (Skiba et al., 2014)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Black students are two to three times more likely to experience exclusionary discipline event than White students for disruption and defiance (Yang et al., 2018). 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Restorative Justice?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6844579" cy="349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RJ is a theory of justice that:</a:t>
            </a:r>
            <a:endParaRPr/>
          </a:p>
          <a:p>
            <a:pPr marL="457200" lvl="1" indent="-228600" algn="l" rtl="0"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emphasizes repairing the harm caused or revealed by bad behavior</a:t>
            </a:r>
            <a:endParaRPr/>
          </a:p>
          <a:p>
            <a:pPr marL="457200" lvl="1" indent="-228600" algn="l" rtl="0"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best accomplished through cooperative processes </a:t>
            </a:r>
            <a:endParaRPr/>
          </a:p>
          <a:p>
            <a:pPr marL="457200" lvl="1" indent="-228600" algn="l" rtl="0">
              <a:spcBef>
                <a:spcPts val="5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includes all stakeholders</a:t>
            </a:r>
            <a:endParaRPr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71a0789ea_0_4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300" cy="11874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Restorative Justice</a:t>
            </a:r>
            <a:endParaRPr/>
          </a:p>
        </p:txBody>
      </p:sp>
      <p:sp>
        <p:nvSpPr>
          <p:cNvPr id="150" name="Google Shape;150;g2e71a0789ea_0_4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3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Mediation after conflict (i.e., fight, bullying, insubordination)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Circles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Restorative Discussions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3E694D25D5A54BA506938A0CBF9D61" ma:contentTypeVersion="18" ma:contentTypeDescription="Create a new document." ma:contentTypeScope="" ma:versionID="db714e3fb941860c991252833bea7bdd">
  <xsd:schema xmlns:xsd="http://www.w3.org/2001/XMLSchema" xmlns:xs="http://www.w3.org/2001/XMLSchema" xmlns:p="http://schemas.microsoft.com/office/2006/metadata/properties" xmlns:ns3="8db53d0d-6f30-464f-86f5-ff08e13d2335" xmlns:ns4="eacaf8f8-2f3e-484f-85db-4925052d1f35" targetNamespace="http://schemas.microsoft.com/office/2006/metadata/properties" ma:root="true" ma:fieldsID="86f25d50a287859f44fe6cdbdfe10ca6" ns3:_="" ns4:_="">
    <xsd:import namespace="8db53d0d-6f30-464f-86f5-ff08e13d2335"/>
    <xsd:import namespace="eacaf8f8-2f3e-484f-85db-4925052d1f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3d0d-6f30-464f-86f5-ff08e13d2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f8f8-2f3e-484f-85db-4925052d1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b53d0d-6f30-464f-86f5-ff08e13d2335" xsi:nil="true"/>
  </documentManagement>
</p:properties>
</file>

<file path=customXml/itemProps1.xml><?xml version="1.0" encoding="utf-8"?>
<ds:datastoreItem xmlns:ds="http://schemas.openxmlformats.org/officeDocument/2006/customXml" ds:itemID="{61871285-8500-4165-8A2F-5D17AAF93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53d0d-6f30-464f-86f5-ff08e13d2335"/>
    <ds:schemaRef ds:uri="eacaf8f8-2f3e-484f-85db-4925052d1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EAB69-6A16-4035-9628-A0EF40908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ACD5B-B880-42C8-AE0C-292D7972E4EC}">
  <ds:schemaRefs>
    <ds:schemaRef ds:uri="eacaf8f8-2f3e-484f-85db-4925052d1f35"/>
    <ds:schemaRef ds:uri="http://www.w3.org/XML/1998/namespace"/>
    <ds:schemaRef ds:uri="8db53d0d-6f30-464f-86f5-ff08e13d233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1385</Words>
  <Application>Microsoft Office PowerPoint</Application>
  <PresentationFormat>On-screen Show (4:3)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Noto Sans Symbols</vt:lpstr>
      <vt:lpstr>Calibri</vt:lpstr>
      <vt:lpstr>Roboto</vt:lpstr>
      <vt:lpstr>Arial</vt:lpstr>
      <vt:lpstr>Book Antiqua</vt:lpstr>
      <vt:lpstr>Architects Daughter</vt:lpstr>
      <vt:lpstr>Gill Sans</vt:lpstr>
      <vt:lpstr>Courier New</vt:lpstr>
      <vt:lpstr>Parcel</vt:lpstr>
      <vt:lpstr>Parcel</vt:lpstr>
      <vt:lpstr>Criminal Justice Issues in Schools: Restorative Justice</vt:lpstr>
      <vt:lpstr>OBJECTIVES</vt:lpstr>
      <vt:lpstr>SCHOOL TO PRISON PIPELINE</vt:lpstr>
      <vt:lpstr>Education and Crime Statistics</vt:lpstr>
      <vt:lpstr>PowerPoint Presentation</vt:lpstr>
      <vt:lpstr>Exclusionary Punishment Issues</vt:lpstr>
      <vt:lpstr>Racial Disparities</vt:lpstr>
      <vt:lpstr>What is Restorative Justice?</vt:lpstr>
      <vt:lpstr>Types of Restorative Justice</vt:lpstr>
      <vt:lpstr>What does Restorative Justice Offer?</vt:lpstr>
      <vt:lpstr>How does Restorative Justice Work?: Social Discipline Window</vt:lpstr>
      <vt:lpstr>Retributive V. Restorative Punishments</vt:lpstr>
      <vt:lpstr>PowerPoint Presentation</vt:lpstr>
      <vt:lpstr>Restorative Practices at Sulphur Springs</vt:lpstr>
      <vt:lpstr>School Wide Approaches </vt:lpstr>
      <vt:lpstr>School Wide Approaches </vt:lpstr>
      <vt:lpstr>Change in Discipline </vt:lpstr>
      <vt:lpstr>Discipline Matrix Example</vt:lpstr>
      <vt:lpstr>Stories of Success </vt:lpstr>
      <vt:lpstr>Making the Shift </vt:lpstr>
      <vt:lpstr>Resources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Cecile Sliger Wimberley</dc:creator>
  <cp:lastModifiedBy>Mongold, Jennifer L</cp:lastModifiedBy>
  <cp:revision>1</cp:revision>
  <dcterms:created xsi:type="dcterms:W3CDTF">2018-01-29T19:27:47Z</dcterms:created>
  <dcterms:modified xsi:type="dcterms:W3CDTF">2024-06-20T15:32:55Z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0x010100CD3E694D25D5A54BA506938A0CBF9D61</vt:lpwstr>
  </property>
</Properties>
</file>